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</p:sldIdLst>
  <p:sldSz cy="5143500" cx="9144000"/>
  <p:notesSz cx="6858000" cy="9144000"/>
  <p:embeddedFontLst>
    <p:embeddedFont>
      <p:font typeface="Roboto Mono"/>
      <p:regular r:id="rId27"/>
      <p:bold r:id="rId28"/>
      <p:italic r:id="rId29"/>
      <p:boldItalic r:id="rId3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8" Type="http://schemas.openxmlformats.org/officeDocument/2006/relationships/font" Target="fonts/RobotoMono-bold.fntdata"/><Relationship Id="rId27" Type="http://schemas.openxmlformats.org/officeDocument/2006/relationships/font" Target="fonts/RobotoMono-regular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font" Target="fonts/RobotoMono-italic.fntdata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0" Type="http://schemas.openxmlformats.org/officeDocument/2006/relationships/font" Target="fonts/RobotoMono-boldItalic.fntdata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g11f15d143d1_0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7" name="Google Shape;127;g11f15d143d1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g11f15d143d1_0_1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4" name="Google Shape;134;g11f15d143d1_0_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g11f15d143d1_0_2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3" name="Google Shape;143;g11f15d143d1_0_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But, if this script is run as is, then the rule “shovill” won’t be run, because nothing requires it’s output as an input.</a:t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g1212a5fbe56_0_5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9" name="Google Shape;149;g1212a5fbe56_0_5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So, it’s normal to have a rule, typically called “all” which requires the final thing you want out of the pipeline as an input.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You can think of this as pulling the output you want out of the pipeline, and that “pull” goes all through the pipeline to the input you provide.</a:t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g1212a5fbe56_0_6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6" name="Google Shape;156;g1212a5fbe56_0_6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g1212a5fbe56_0_6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3" name="Google Shape;163;g1212a5fbe56_0_6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g1212a5fbe56_0_8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9" name="Google Shape;169;g1212a5fbe56_0_8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g1212a5fbe56_0_7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8" name="Google Shape;178;g1212a5fbe56_0_7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g1212a5fbe56_0_9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4" name="Google Shape;184;g1212a5fbe56_0_9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g1212a5fbe56_0_10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0" name="Google Shape;190;g1212a5fbe56_0_10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11a88a327fc_0_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11a88a327fc_0_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g1212a5fbe56_0_9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7" name="Google Shape;197;g1212a5fbe56_0_9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g11a88a327fc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3" name="Google Shape;203;g11a88a327fc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1253d5f5e7c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Google Shape;63;g1253d5f5e7c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11a88a327fc_0_3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11a88a327fc_0_3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1212a5fbe56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1212a5fbe56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Here’s a way to think about snakemake scripts. Say 1. For example, an assembly fasta file. Say 2. It’s a de novo assembly process. Say 3. The inputs might be trimmed reads. Say 4. They come from another process right? Read trimming. So then, [run through 2 to 4 again], and in this case the raw reads might be the input files.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The same logic applies if you have </a:t>
            </a:r>
            <a:r>
              <a:rPr lang="en"/>
              <a:t>multiple steps in your pipeline. At each stage, what’s the output you want, whats the process to generate that output, and what’s the input for that process?</a:t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g1212a5fbe56_0_1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7" name="Google Shape;87;g1212a5fbe56_0_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11a88a327fc_0_2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" name="Google Shape;107;g11a88a327fc_0_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g11f15d143d1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4" name="Google Shape;114;g11f15d143d1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g1212a5fbe56_0_4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0" name="Google Shape;120;g1212a5fbe56_0_4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2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3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Relationship Id="rId3" Type="http://schemas.openxmlformats.org/officeDocument/2006/relationships/hyperlink" Target="https://snakemake.readthedocs.io/en/stable/tutorial/basics.html" TargetMode="External"/><Relationship Id="rId4" Type="http://schemas.openxmlformats.org/officeDocument/2006/relationships/hyperlink" Target="https://snakemake.readthedocs.io/en/stable/tutorial/advanced.html" TargetMode="Externa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Relationship Id="rId3" Type="http://schemas.openxmlformats.org/officeDocument/2006/relationships/hyperlink" Target="https://snakemake.readthedocs.io/en/stable/snakefiles/deployment.html#integrated-package-management" TargetMode="Externa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0.xml"/><Relationship Id="rId3" Type="http://schemas.openxmlformats.org/officeDocument/2006/relationships/hyperlink" Target="https://snakemake.readthedocs.io/en/stable/executing/cluster.html" TargetMode="Externa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1.xml"/><Relationship Id="rId3" Type="http://schemas.openxmlformats.org/officeDocument/2006/relationships/hyperlink" Target="https://www.youtube.com/watch?v=qORviM_ELdk" TargetMode="External"/><Relationship Id="rId4" Type="http://schemas.openxmlformats.org/officeDocument/2006/relationships/hyperlink" Target="https://www.nature.com/articles/s41592-021-01254-9" TargetMode="External"/><Relationship Id="rId5" Type="http://schemas.openxmlformats.org/officeDocument/2006/relationships/hyperlink" Target="https://www.youtube.com/watch?v=9HxTURMP_Uc" TargetMode="External"/><Relationship Id="rId6" Type="http://schemas.openxmlformats.org/officeDocument/2006/relationships/hyperlink" Target="https://snakemake.readthedocs.io/en/stable/tutorial/basics.html#step-1-mapping-reads" TargetMode="Externa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Snakemake</a:t>
            </a:r>
            <a:endParaRPr/>
          </a:p>
        </p:txBody>
      </p:sp>
      <p:sp>
        <p:nvSpPr>
          <p:cNvPr id="55" name="Google Shape;55;p13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1"/>
                </a:solidFill>
              </a:rPr>
              <a:t>Phil Ashton, PGI Advanced Training - KEMRI Wellcome, April 2022</a:t>
            </a:r>
            <a:endParaRPr sz="11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2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 generalised Snakemake script</a:t>
            </a:r>
            <a:endParaRPr/>
          </a:p>
        </p:txBody>
      </p:sp>
      <p:sp>
        <p:nvSpPr>
          <p:cNvPr id="130" name="Google Shape;130;p22"/>
          <p:cNvSpPr txBox="1"/>
          <p:nvPr>
            <p:ph idx="1" type="body"/>
          </p:nvPr>
        </p:nvSpPr>
        <p:spPr>
          <a:xfrm>
            <a:off x="311700" y="1152475"/>
            <a:ext cx="8520600" cy="1936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852"/>
              <a:buNone/>
            </a:pPr>
            <a:r>
              <a:rPr lang="en" sz="1700">
                <a:solidFill>
                  <a:srgbClr val="37474F"/>
                </a:solidFill>
                <a:latin typeface="Roboto Mono"/>
                <a:ea typeface="Roboto Mono"/>
                <a:cs typeface="Roboto Mono"/>
                <a:sym typeface="Roboto Mono"/>
              </a:rPr>
              <a:t>rule bwa_map:</a:t>
            </a:r>
            <a:endParaRPr sz="1700">
              <a:solidFill>
                <a:srgbClr val="37474F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SzPts val="852"/>
              <a:buNone/>
            </a:pPr>
            <a:r>
              <a:rPr lang="en" sz="1700">
                <a:solidFill>
                  <a:srgbClr val="37474F"/>
                </a:solidFill>
                <a:latin typeface="Roboto Mono"/>
                <a:ea typeface="Roboto Mono"/>
                <a:cs typeface="Roboto Mono"/>
                <a:sym typeface="Roboto Mono"/>
              </a:rPr>
              <a:t>    </a:t>
            </a:r>
            <a:r>
              <a:rPr lang="en" sz="1700">
                <a:solidFill>
                  <a:srgbClr val="3F51B5"/>
                </a:solidFill>
                <a:latin typeface="Roboto Mono"/>
                <a:ea typeface="Roboto Mono"/>
                <a:cs typeface="Roboto Mono"/>
                <a:sym typeface="Roboto Mono"/>
              </a:rPr>
              <a:t>input</a:t>
            </a:r>
            <a:r>
              <a:rPr lang="en" sz="1700">
                <a:solidFill>
                  <a:srgbClr val="37474F"/>
                </a:solidFill>
                <a:latin typeface="Roboto Mono"/>
                <a:ea typeface="Roboto Mono"/>
                <a:cs typeface="Roboto Mono"/>
                <a:sym typeface="Roboto Mono"/>
              </a:rPr>
              <a:t>: </a:t>
            </a:r>
            <a:r>
              <a:rPr lang="en" sz="1700">
                <a:solidFill>
                  <a:srgbClr val="388E3C"/>
                </a:solidFill>
                <a:latin typeface="Roboto Mono"/>
                <a:ea typeface="Roboto Mono"/>
                <a:cs typeface="Roboto Mono"/>
                <a:sym typeface="Roboto Mono"/>
              </a:rPr>
              <a:t>"data/genome.fa"</a:t>
            </a:r>
            <a:r>
              <a:rPr lang="en" sz="1700">
                <a:solidFill>
                  <a:srgbClr val="37474F"/>
                </a:solidFill>
                <a:latin typeface="Roboto Mono"/>
                <a:ea typeface="Roboto Mono"/>
                <a:cs typeface="Roboto Mono"/>
                <a:sym typeface="Roboto Mono"/>
              </a:rPr>
              <a:t>, </a:t>
            </a:r>
            <a:r>
              <a:rPr lang="en" sz="1700">
                <a:solidFill>
                  <a:srgbClr val="388E3C"/>
                </a:solidFill>
                <a:latin typeface="Roboto Mono"/>
                <a:ea typeface="Roboto Mono"/>
                <a:cs typeface="Roboto Mono"/>
                <a:sym typeface="Roboto Mono"/>
              </a:rPr>
              <a:t>"data/samples/{sample}.fastq"</a:t>
            </a:r>
            <a:endParaRPr sz="1700">
              <a:solidFill>
                <a:srgbClr val="37474F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SzPts val="852"/>
              <a:buNone/>
            </a:pPr>
            <a:r>
              <a:rPr lang="en" sz="1700">
                <a:solidFill>
                  <a:srgbClr val="37474F"/>
                </a:solidFill>
                <a:latin typeface="Roboto Mono"/>
                <a:ea typeface="Roboto Mono"/>
                <a:cs typeface="Roboto Mono"/>
                <a:sym typeface="Roboto Mono"/>
              </a:rPr>
              <a:t>    </a:t>
            </a:r>
            <a:r>
              <a:rPr lang="en" sz="1700">
                <a:solidFill>
                  <a:srgbClr val="3F51B5"/>
                </a:solidFill>
                <a:latin typeface="Roboto Mono"/>
                <a:ea typeface="Roboto Mono"/>
                <a:cs typeface="Roboto Mono"/>
                <a:sym typeface="Roboto Mono"/>
              </a:rPr>
              <a:t>output</a:t>
            </a:r>
            <a:r>
              <a:rPr lang="en" sz="1700">
                <a:solidFill>
                  <a:srgbClr val="37474F"/>
                </a:solidFill>
                <a:latin typeface="Roboto Mono"/>
                <a:ea typeface="Roboto Mono"/>
                <a:cs typeface="Roboto Mono"/>
                <a:sym typeface="Roboto Mono"/>
              </a:rPr>
              <a:t>: </a:t>
            </a:r>
            <a:r>
              <a:rPr lang="en" sz="1700">
                <a:solidFill>
                  <a:srgbClr val="388E3C"/>
                </a:solidFill>
                <a:latin typeface="Roboto Mono"/>
                <a:ea typeface="Roboto Mono"/>
                <a:cs typeface="Roboto Mono"/>
                <a:sym typeface="Roboto Mono"/>
              </a:rPr>
              <a:t>"mapped_reads/{sample}.bam"</a:t>
            </a:r>
            <a:endParaRPr sz="1700">
              <a:solidFill>
                <a:srgbClr val="37474F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700">
                <a:solidFill>
                  <a:srgbClr val="37474F"/>
                </a:solidFill>
                <a:latin typeface="Roboto Mono"/>
                <a:ea typeface="Roboto Mono"/>
                <a:cs typeface="Roboto Mono"/>
                <a:sym typeface="Roboto Mono"/>
              </a:rPr>
              <a:t>    </a:t>
            </a:r>
            <a:r>
              <a:rPr lang="en" sz="1700">
                <a:solidFill>
                  <a:srgbClr val="3F51B5"/>
                </a:solidFill>
                <a:latin typeface="Roboto Mono"/>
                <a:ea typeface="Roboto Mono"/>
                <a:cs typeface="Roboto Mono"/>
                <a:sym typeface="Roboto Mono"/>
              </a:rPr>
              <a:t>shell</a:t>
            </a:r>
            <a:r>
              <a:rPr lang="en" sz="1700">
                <a:solidFill>
                  <a:srgbClr val="37474F"/>
                </a:solidFill>
                <a:latin typeface="Roboto Mono"/>
                <a:ea typeface="Roboto Mono"/>
                <a:cs typeface="Roboto Mono"/>
                <a:sym typeface="Roboto Mono"/>
              </a:rPr>
              <a:t>: </a:t>
            </a:r>
            <a:r>
              <a:rPr lang="en" sz="1700">
                <a:solidFill>
                  <a:srgbClr val="388E3C"/>
                </a:solidFill>
                <a:latin typeface="Roboto Mono"/>
                <a:ea typeface="Roboto Mono"/>
                <a:cs typeface="Roboto Mono"/>
                <a:sym typeface="Roboto Mono"/>
              </a:rPr>
              <a:t>"bwa mem {input} | samtools view -Sb - &gt; {output}"</a:t>
            </a:r>
            <a:endParaRPr sz="1700">
              <a:solidFill>
                <a:srgbClr val="388E3C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  <a:buSzPts val="852"/>
              <a:buNone/>
            </a:pPr>
            <a:r>
              <a:t/>
            </a:r>
            <a:endParaRPr sz="1700">
              <a:solidFill>
                <a:srgbClr val="37474F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131" name="Google Shape;131;p22"/>
          <p:cNvSpPr txBox="1"/>
          <p:nvPr/>
        </p:nvSpPr>
        <p:spPr>
          <a:xfrm>
            <a:off x="396625" y="3314850"/>
            <a:ext cx="7924500" cy="1431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Snakemake uses “named wildcards”, in this case `</a:t>
            </a:r>
            <a:r>
              <a:rPr lang="en" sz="1600">
                <a:solidFill>
                  <a:srgbClr val="388E3C"/>
                </a:solidFill>
                <a:latin typeface="Roboto Mono"/>
                <a:ea typeface="Roboto Mono"/>
                <a:cs typeface="Roboto Mono"/>
                <a:sym typeface="Roboto Mono"/>
              </a:rPr>
              <a:t>{sample}</a:t>
            </a:r>
            <a:r>
              <a:rPr lang="en" sz="1600"/>
              <a:t>`. </a:t>
            </a:r>
            <a:endParaRPr sz="1600"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In this case snakemake would find all the files matching the pattern `</a:t>
            </a:r>
            <a:r>
              <a:rPr lang="en" sz="1600">
                <a:solidFill>
                  <a:srgbClr val="388E3C"/>
                </a:solidFill>
                <a:latin typeface="Roboto Mono"/>
                <a:ea typeface="Roboto Mono"/>
                <a:cs typeface="Roboto Mono"/>
                <a:sym typeface="Roboto Mono"/>
              </a:rPr>
              <a:t>data/samples/{sample}.fastq</a:t>
            </a:r>
            <a:r>
              <a:rPr lang="en" sz="1600"/>
              <a:t>` and run the rule `</a:t>
            </a:r>
            <a:r>
              <a:rPr lang="en" sz="1700">
                <a:solidFill>
                  <a:srgbClr val="37474F"/>
                </a:solidFill>
                <a:latin typeface="Roboto Mono"/>
                <a:ea typeface="Roboto Mono"/>
                <a:cs typeface="Roboto Mono"/>
                <a:sym typeface="Roboto Mono"/>
              </a:rPr>
              <a:t>bwa_map</a:t>
            </a:r>
            <a:r>
              <a:rPr lang="en" sz="1600"/>
              <a:t>` on them</a:t>
            </a:r>
            <a:endParaRPr sz="1600"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The `</a:t>
            </a:r>
            <a:r>
              <a:rPr lang="en" sz="1600">
                <a:solidFill>
                  <a:srgbClr val="388E3C"/>
                </a:solidFill>
                <a:latin typeface="Roboto Mono"/>
                <a:ea typeface="Roboto Mono"/>
                <a:cs typeface="Roboto Mono"/>
                <a:sym typeface="Roboto Mono"/>
              </a:rPr>
              <a:t>{sample}</a:t>
            </a:r>
            <a:r>
              <a:rPr lang="en" sz="1600"/>
              <a:t>` wildcard will “propagate” through to the output, so the output bam name will match the input fastq name.</a:t>
            </a:r>
            <a:endParaRPr sz="1600"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2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 more useful generalised Snakemake script</a:t>
            </a:r>
            <a:endParaRPr/>
          </a:p>
        </p:txBody>
      </p:sp>
      <p:sp>
        <p:nvSpPr>
          <p:cNvPr id="137" name="Google Shape;137;p23"/>
          <p:cNvSpPr txBox="1"/>
          <p:nvPr>
            <p:ph idx="1" type="body"/>
          </p:nvPr>
        </p:nvSpPr>
        <p:spPr>
          <a:xfrm>
            <a:off x="311700" y="1364950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50">
                <a:solidFill>
                  <a:srgbClr val="37474F"/>
                </a:solidFill>
                <a:latin typeface="Roboto Mono"/>
                <a:ea typeface="Roboto Mono"/>
                <a:cs typeface="Roboto Mono"/>
                <a:sym typeface="Roboto Mono"/>
              </a:rPr>
              <a:t>samples = [‘sample1’, ‘sample2’]</a:t>
            </a:r>
            <a:endParaRPr sz="1650">
              <a:solidFill>
                <a:srgbClr val="37474F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50">
                <a:solidFill>
                  <a:srgbClr val="37474F"/>
                </a:solidFill>
                <a:latin typeface="Roboto Mono"/>
                <a:ea typeface="Roboto Mono"/>
                <a:cs typeface="Roboto Mono"/>
                <a:sym typeface="Roboto Mono"/>
              </a:rPr>
              <a:t>rule bwa_map:</a:t>
            </a:r>
            <a:endParaRPr sz="1650">
              <a:solidFill>
                <a:srgbClr val="37474F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50">
                <a:solidFill>
                  <a:srgbClr val="37474F"/>
                </a:solidFill>
                <a:latin typeface="Roboto Mono"/>
                <a:ea typeface="Roboto Mono"/>
                <a:cs typeface="Roboto Mono"/>
                <a:sym typeface="Roboto Mono"/>
              </a:rPr>
              <a:t>    </a:t>
            </a:r>
            <a:r>
              <a:rPr lang="en" sz="1650">
                <a:solidFill>
                  <a:srgbClr val="3F51B5"/>
                </a:solidFill>
                <a:latin typeface="Roboto Mono"/>
                <a:ea typeface="Roboto Mono"/>
                <a:cs typeface="Roboto Mono"/>
                <a:sym typeface="Roboto Mono"/>
              </a:rPr>
              <a:t>input</a:t>
            </a:r>
            <a:r>
              <a:rPr lang="en" sz="1650">
                <a:solidFill>
                  <a:srgbClr val="37474F"/>
                </a:solidFill>
                <a:latin typeface="Roboto Mono"/>
                <a:ea typeface="Roboto Mono"/>
                <a:cs typeface="Roboto Mono"/>
                <a:sym typeface="Roboto Mono"/>
              </a:rPr>
              <a:t>: ref_genome = </a:t>
            </a:r>
            <a:r>
              <a:rPr lang="en" sz="1650">
                <a:solidFill>
                  <a:srgbClr val="388E3C"/>
                </a:solidFill>
                <a:latin typeface="Roboto Mono"/>
                <a:ea typeface="Roboto Mono"/>
                <a:cs typeface="Roboto Mono"/>
                <a:sym typeface="Roboto Mono"/>
              </a:rPr>
              <a:t>"data/genome.fa"</a:t>
            </a:r>
            <a:r>
              <a:rPr lang="en" sz="1650">
                <a:solidFill>
                  <a:srgbClr val="37474F"/>
                </a:solidFill>
                <a:latin typeface="Roboto Mono"/>
                <a:ea typeface="Roboto Mono"/>
                <a:cs typeface="Roboto Mono"/>
                <a:sym typeface="Roboto Mono"/>
              </a:rPr>
              <a:t>, fastqs = expand(</a:t>
            </a:r>
            <a:r>
              <a:rPr lang="en" sz="1650">
                <a:solidFill>
                  <a:srgbClr val="388E3C"/>
                </a:solidFill>
                <a:latin typeface="Roboto Mono"/>
                <a:ea typeface="Roboto Mono"/>
                <a:cs typeface="Roboto Mono"/>
                <a:sym typeface="Roboto Mono"/>
              </a:rPr>
              <a:t>"data/samples/{sample}.fastq"</a:t>
            </a:r>
            <a:r>
              <a:rPr lang="en" sz="1650">
                <a:solidFill>
                  <a:srgbClr val="37474F"/>
                </a:solidFill>
                <a:latin typeface="Roboto Mono"/>
                <a:ea typeface="Roboto Mono"/>
                <a:cs typeface="Roboto Mono"/>
                <a:sym typeface="Roboto Mono"/>
              </a:rPr>
              <a:t>, sample = samples)</a:t>
            </a:r>
            <a:endParaRPr sz="1650">
              <a:solidFill>
                <a:srgbClr val="37474F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50">
                <a:solidFill>
                  <a:srgbClr val="37474F"/>
                </a:solidFill>
                <a:latin typeface="Roboto Mono"/>
                <a:ea typeface="Roboto Mono"/>
                <a:cs typeface="Roboto Mono"/>
                <a:sym typeface="Roboto Mono"/>
              </a:rPr>
              <a:t>    </a:t>
            </a:r>
            <a:r>
              <a:rPr lang="en" sz="1650">
                <a:solidFill>
                  <a:srgbClr val="3F51B5"/>
                </a:solidFill>
                <a:latin typeface="Roboto Mono"/>
                <a:ea typeface="Roboto Mono"/>
                <a:cs typeface="Roboto Mono"/>
                <a:sym typeface="Roboto Mono"/>
              </a:rPr>
              <a:t>output</a:t>
            </a:r>
            <a:r>
              <a:rPr lang="en" sz="1650">
                <a:solidFill>
                  <a:srgbClr val="37474F"/>
                </a:solidFill>
                <a:latin typeface="Roboto Mono"/>
                <a:ea typeface="Roboto Mono"/>
                <a:cs typeface="Roboto Mono"/>
                <a:sym typeface="Roboto Mono"/>
              </a:rPr>
              <a:t>: </a:t>
            </a:r>
            <a:r>
              <a:rPr lang="en" sz="1650">
                <a:solidFill>
                  <a:srgbClr val="388E3C"/>
                </a:solidFill>
                <a:latin typeface="Roboto Mono"/>
                <a:ea typeface="Roboto Mono"/>
                <a:cs typeface="Roboto Mono"/>
                <a:sym typeface="Roboto Mono"/>
              </a:rPr>
              <a:t>"mapped_reads/{sample}.bam"</a:t>
            </a:r>
            <a:endParaRPr sz="1650">
              <a:solidFill>
                <a:srgbClr val="37474F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650">
                <a:solidFill>
                  <a:srgbClr val="37474F"/>
                </a:solidFill>
                <a:latin typeface="Roboto Mono"/>
                <a:ea typeface="Roboto Mono"/>
                <a:cs typeface="Roboto Mono"/>
                <a:sym typeface="Roboto Mono"/>
              </a:rPr>
              <a:t>    </a:t>
            </a:r>
            <a:r>
              <a:rPr lang="en" sz="1650">
                <a:solidFill>
                  <a:srgbClr val="3F51B5"/>
                </a:solidFill>
                <a:latin typeface="Roboto Mono"/>
                <a:ea typeface="Roboto Mono"/>
                <a:cs typeface="Roboto Mono"/>
                <a:sym typeface="Roboto Mono"/>
              </a:rPr>
              <a:t>shell</a:t>
            </a:r>
            <a:r>
              <a:rPr lang="en" sz="1650">
                <a:solidFill>
                  <a:srgbClr val="37474F"/>
                </a:solidFill>
                <a:latin typeface="Roboto Mono"/>
                <a:ea typeface="Roboto Mono"/>
                <a:cs typeface="Roboto Mono"/>
                <a:sym typeface="Roboto Mono"/>
              </a:rPr>
              <a:t>: </a:t>
            </a:r>
            <a:r>
              <a:rPr lang="en" sz="1650">
                <a:solidFill>
                  <a:srgbClr val="388E3C"/>
                </a:solidFill>
                <a:latin typeface="Roboto Mono"/>
                <a:ea typeface="Roboto Mono"/>
                <a:cs typeface="Roboto Mono"/>
                <a:sym typeface="Roboto Mono"/>
              </a:rPr>
              <a:t>"bwa mem {input} | samtools view -Sb - &gt; {output}"</a:t>
            </a:r>
            <a:endParaRPr sz="1650">
              <a:solidFill>
                <a:srgbClr val="388E3C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 sz="1100">
              <a:solidFill>
                <a:srgbClr val="404040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138" name="Google Shape;138;p23"/>
          <p:cNvSpPr txBox="1"/>
          <p:nvPr/>
        </p:nvSpPr>
        <p:spPr>
          <a:xfrm>
            <a:off x="404700" y="4224500"/>
            <a:ext cx="28233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The `expand` function lets you give a “todo list” to a rule.</a:t>
            </a:r>
            <a:endParaRPr/>
          </a:p>
        </p:txBody>
      </p:sp>
      <p:sp>
        <p:nvSpPr>
          <p:cNvPr id="139" name="Google Shape;139;p23"/>
          <p:cNvSpPr/>
          <p:nvPr/>
        </p:nvSpPr>
        <p:spPr>
          <a:xfrm>
            <a:off x="360525" y="2556375"/>
            <a:ext cx="942300" cy="434400"/>
          </a:xfrm>
          <a:prstGeom prst="ellipse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140" name="Google Shape;140;p23"/>
          <p:cNvCxnSpPr>
            <a:stCxn id="139" idx="3"/>
          </p:cNvCxnSpPr>
          <p:nvPr/>
        </p:nvCxnSpPr>
        <p:spPr>
          <a:xfrm>
            <a:off x="498522" y="2927159"/>
            <a:ext cx="214200" cy="140730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2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 two-step snakemake workflow</a:t>
            </a:r>
            <a:endParaRPr/>
          </a:p>
        </p:txBody>
      </p:sp>
      <p:sp>
        <p:nvSpPr>
          <p:cNvPr id="146" name="Google Shape;146;p24"/>
          <p:cNvSpPr txBox="1"/>
          <p:nvPr>
            <p:ph idx="1" type="body"/>
          </p:nvPr>
        </p:nvSpPr>
        <p:spPr>
          <a:xfrm>
            <a:off x="74275" y="1143175"/>
            <a:ext cx="906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5"/>
              <a:buNone/>
            </a:pPr>
            <a:r>
              <a:rPr lang="en" sz="1200">
                <a:solidFill>
                  <a:srgbClr val="37474F"/>
                </a:solidFill>
                <a:latin typeface="Roboto Mono"/>
                <a:ea typeface="Roboto Mono"/>
                <a:cs typeface="Roboto Mono"/>
                <a:sym typeface="Roboto Mono"/>
              </a:rPr>
              <a:t>rule bbduk:</a:t>
            </a:r>
            <a:endParaRPr sz="1200">
              <a:solidFill>
                <a:srgbClr val="37474F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275"/>
              <a:buNone/>
            </a:pPr>
            <a:r>
              <a:rPr lang="en" sz="1200">
                <a:solidFill>
                  <a:srgbClr val="37474F"/>
                </a:solidFill>
                <a:latin typeface="Roboto Mono"/>
                <a:ea typeface="Roboto Mono"/>
                <a:cs typeface="Roboto Mono"/>
                <a:sym typeface="Roboto Mono"/>
              </a:rPr>
              <a:t>    </a:t>
            </a:r>
            <a:r>
              <a:rPr lang="en" sz="1200">
                <a:solidFill>
                  <a:srgbClr val="3F51B5"/>
                </a:solidFill>
                <a:latin typeface="Roboto Mono"/>
                <a:ea typeface="Roboto Mono"/>
                <a:cs typeface="Roboto Mono"/>
                <a:sym typeface="Roboto Mono"/>
              </a:rPr>
              <a:t>input</a:t>
            </a:r>
            <a:r>
              <a:rPr lang="en" sz="1200">
                <a:solidFill>
                  <a:srgbClr val="37474F"/>
                </a:solidFill>
                <a:latin typeface="Roboto Mono"/>
                <a:ea typeface="Roboto Mono"/>
                <a:cs typeface="Roboto Mono"/>
                <a:sym typeface="Roboto Mono"/>
              </a:rPr>
              <a:t>: r1 = </a:t>
            </a:r>
            <a:r>
              <a:rPr lang="en" sz="1200">
                <a:solidFill>
                  <a:srgbClr val="388E3C"/>
                </a:solidFill>
                <a:latin typeface="Roboto Mono"/>
                <a:ea typeface="Roboto Mono"/>
                <a:cs typeface="Roboto Mono"/>
                <a:sym typeface="Roboto Mono"/>
              </a:rPr>
              <a:t>'{root_dir}/{sample}_1.fastq.gz'</a:t>
            </a:r>
            <a:r>
              <a:rPr lang="en" sz="1200">
                <a:solidFill>
                  <a:srgbClr val="37474F"/>
                </a:solidFill>
                <a:latin typeface="Roboto Mono"/>
                <a:ea typeface="Roboto Mono"/>
                <a:cs typeface="Roboto Mono"/>
                <a:sym typeface="Roboto Mono"/>
              </a:rPr>
              <a:t>,r2 = </a:t>
            </a:r>
            <a:r>
              <a:rPr lang="en" sz="1200">
                <a:solidFill>
                  <a:srgbClr val="388E3C"/>
                </a:solidFill>
                <a:latin typeface="Roboto Mono"/>
                <a:ea typeface="Roboto Mono"/>
                <a:cs typeface="Roboto Mono"/>
                <a:sym typeface="Roboto Mono"/>
              </a:rPr>
              <a:t>'</a:t>
            </a:r>
            <a:r>
              <a:rPr lang="en" sz="1200">
                <a:solidFill>
                  <a:srgbClr val="388E3C"/>
                </a:solidFill>
                <a:latin typeface="Roboto Mono"/>
                <a:ea typeface="Roboto Mono"/>
                <a:cs typeface="Roboto Mono"/>
                <a:sym typeface="Roboto Mono"/>
              </a:rPr>
              <a:t>{root_dir}/</a:t>
            </a:r>
            <a:r>
              <a:rPr lang="en" sz="1200">
                <a:solidFill>
                  <a:srgbClr val="388E3C"/>
                </a:solidFill>
                <a:latin typeface="Roboto Mono"/>
                <a:ea typeface="Roboto Mono"/>
                <a:cs typeface="Roboto Mono"/>
                <a:sym typeface="Roboto Mono"/>
              </a:rPr>
              <a:t>{sample}_2.fastq.gz'</a:t>
            </a:r>
            <a:endParaRPr sz="1200">
              <a:solidFill>
                <a:srgbClr val="37474F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275"/>
              <a:buNone/>
            </a:pPr>
            <a:r>
              <a:rPr lang="en" sz="1200">
                <a:solidFill>
                  <a:srgbClr val="37474F"/>
                </a:solidFill>
                <a:latin typeface="Roboto Mono"/>
                <a:ea typeface="Roboto Mono"/>
                <a:cs typeface="Roboto Mono"/>
                <a:sym typeface="Roboto Mono"/>
              </a:rPr>
              <a:t>    </a:t>
            </a:r>
            <a:r>
              <a:rPr lang="en" sz="1200">
                <a:solidFill>
                  <a:srgbClr val="3F51B5"/>
                </a:solidFill>
                <a:latin typeface="Roboto Mono"/>
                <a:ea typeface="Roboto Mono"/>
                <a:cs typeface="Roboto Mono"/>
                <a:sym typeface="Roboto Mono"/>
              </a:rPr>
              <a:t>output</a:t>
            </a:r>
            <a:r>
              <a:rPr lang="en" sz="1200">
                <a:solidFill>
                  <a:srgbClr val="37474F"/>
                </a:solidFill>
                <a:latin typeface="Roboto Mono"/>
                <a:ea typeface="Roboto Mono"/>
                <a:cs typeface="Roboto Mono"/>
                <a:sym typeface="Roboto Mono"/>
              </a:rPr>
              <a:t>: r1 = </a:t>
            </a:r>
            <a:r>
              <a:rPr lang="en" sz="1200">
                <a:solidFill>
                  <a:srgbClr val="388E3C"/>
                </a:solidFill>
                <a:latin typeface="Roboto Mono"/>
                <a:ea typeface="Roboto Mono"/>
                <a:cs typeface="Roboto Mono"/>
                <a:sym typeface="Roboto Mono"/>
              </a:rPr>
              <a:t>'{root_dir}/{sample}_bbduk_1.fq.gz'</a:t>
            </a:r>
            <a:r>
              <a:rPr lang="en" sz="1200">
                <a:solidFill>
                  <a:srgbClr val="37474F"/>
                </a:solidFill>
                <a:latin typeface="Roboto Mono"/>
                <a:ea typeface="Roboto Mono"/>
                <a:cs typeface="Roboto Mono"/>
                <a:sym typeface="Roboto Mono"/>
              </a:rPr>
              <a:t>,r2 = </a:t>
            </a:r>
            <a:r>
              <a:rPr lang="en" sz="1200">
                <a:solidFill>
                  <a:srgbClr val="388E3C"/>
                </a:solidFill>
                <a:latin typeface="Roboto Mono"/>
                <a:ea typeface="Roboto Mono"/>
                <a:cs typeface="Roboto Mono"/>
                <a:sym typeface="Roboto Mono"/>
              </a:rPr>
              <a:t>'{root_dir}/{sample}_bbduk_2.fq.gz'</a:t>
            </a:r>
            <a:endParaRPr sz="1200">
              <a:solidFill>
                <a:srgbClr val="37474F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275"/>
              <a:buNone/>
            </a:pPr>
            <a:r>
              <a:rPr lang="en" sz="1200">
                <a:solidFill>
                  <a:srgbClr val="37474F"/>
                </a:solidFill>
                <a:latin typeface="Roboto Mono"/>
                <a:ea typeface="Roboto Mono"/>
                <a:cs typeface="Roboto Mono"/>
                <a:sym typeface="Roboto Mono"/>
              </a:rPr>
              <a:t>    </a:t>
            </a:r>
            <a:r>
              <a:rPr lang="en" sz="1200">
                <a:solidFill>
                  <a:srgbClr val="3F51B5"/>
                </a:solidFill>
                <a:latin typeface="Roboto Mono"/>
                <a:ea typeface="Roboto Mono"/>
                <a:cs typeface="Roboto Mono"/>
                <a:sym typeface="Roboto Mono"/>
              </a:rPr>
              <a:t>shell</a:t>
            </a:r>
            <a:r>
              <a:rPr lang="en" sz="1200">
                <a:solidFill>
                  <a:srgbClr val="37474F"/>
                </a:solidFill>
                <a:latin typeface="Roboto Mono"/>
                <a:ea typeface="Roboto Mono"/>
                <a:cs typeface="Roboto Mono"/>
                <a:sym typeface="Roboto Mono"/>
              </a:rPr>
              <a:t>: </a:t>
            </a:r>
            <a:r>
              <a:rPr lang="en" sz="1200">
                <a:solidFill>
                  <a:srgbClr val="388E3C"/>
                </a:solidFill>
                <a:latin typeface="Roboto Mono"/>
                <a:ea typeface="Roboto Mono"/>
                <a:cs typeface="Roboto Mono"/>
                <a:sym typeface="Roboto Mono"/>
              </a:rPr>
              <a:t>'bbduk.sh in={input.r1} in2={input.r2} out={output.r1} out2={output.r2}'</a:t>
            </a:r>
            <a:endParaRPr sz="1200">
              <a:solidFill>
                <a:srgbClr val="37474F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275"/>
              <a:buNone/>
            </a:pPr>
            <a:r>
              <a:rPr lang="en" sz="1200">
                <a:solidFill>
                  <a:srgbClr val="37474F"/>
                </a:solidFill>
                <a:latin typeface="Roboto Mono"/>
                <a:ea typeface="Roboto Mono"/>
                <a:cs typeface="Roboto Mono"/>
                <a:sym typeface="Roboto Mono"/>
              </a:rPr>
              <a:t>rule shovill:</a:t>
            </a:r>
            <a:endParaRPr sz="1200">
              <a:solidFill>
                <a:srgbClr val="37474F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275"/>
              <a:buNone/>
            </a:pPr>
            <a:r>
              <a:rPr lang="en" sz="1200">
                <a:solidFill>
                  <a:srgbClr val="37474F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1200">
                <a:solidFill>
                  <a:srgbClr val="37474F"/>
                </a:solidFill>
                <a:latin typeface="Roboto Mono"/>
                <a:ea typeface="Roboto Mono"/>
                <a:cs typeface="Roboto Mono"/>
                <a:sym typeface="Roboto Mono"/>
              </a:rPr>
              <a:t>   </a:t>
            </a:r>
            <a:r>
              <a:rPr lang="en" sz="1200">
                <a:solidFill>
                  <a:srgbClr val="3F51B5"/>
                </a:solidFill>
                <a:latin typeface="Roboto Mono"/>
                <a:ea typeface="Roboto Mono"/>
                <a:cs typeface="Roboto Mono"/>
                <a:sym typeface="Roboto Mono"/>
              </a:rPr>
              <a:t>input</a:t>
            </a:r>
            <a:r>
              <a:rPr lang="en" sz="1200">
                <a:solidFill>
                  <a:srgbClr val="37474F"/>
                </a:solidFill>
                <a:latin typeface="Roboto Mono"/>
                <a:ea typeface="Roboto Mono"/>
                <a:cs typeface="Roboto Mono"/>
                <a:sym typeface="Roboto Mono"/>
              </a:rPr>
              <a:t>: r1 = rules.bbduk.output.r1, r2 = rules.bbduk.output.r2</a:t>
            </a:r>
            <a:endParaRPr sz="1200">
              <a:solidFill>
                <a:srgbClr val="37474F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275"/>
              <a:buNone/>
            </a:pPr>
            <a:r>
              <a:rPr lang="en" sz="1200">
                <a:solidFill>
                  <a:srgbClr val="37474F"/>
                </a:solidFill>
                <a:latin typeface="Roboto Mono"/>
                <a:ea typeface="Roboto Mono"/>
                <a:cs typeface="Roboto Mono"/>
                <a:sym typeface="Roboto Mono"/>
              </a:rPr>
              <a:t>    </a:t>
            </a:r>
            <a:r>
              <a:rPr lang="en" sz="1200">
                <a:solidFill>
                  <a:srgbClr val="3F51B5"/>
                </a:solidFill>
                <a:latin typeface="Roboto Mono"/>
                <a:ea typeface="Roboto Mono"/>
                <a:cs typeface="Roboto Mono"/>
                <a:sym typeface="Roboto Mono"/>
              </a:rPr>
              <a:t>output</a:t>
            </a:r>
            <a:r>
              <a:rPr lang="en" sz="1200">
                <a:solidFill>
                  <a:srgbClr val="37474F"/>
                </a:solidFill>
                <a:latin typeface="Roboto Mono"/>
                <a:ea typeface="Roboto Mono"/>
                <a:cs typeface="Roboto Mono"/>
                <a:sym typeface="Roboto Mono"/>
              </a:rPr>
              <a:t>: final = </a:t>
            </a:r>
            <a:r>
              <a:rPr lang="en" sz="1200">
                <a:solidFill>
                  <a:srgbClr val="388E3C"/>
                </a:solidFill>
                <a:latin typeface="Roboto Mono"/>
                <a:ea typeface="Roboto Mono"/>
                <a:cs typeface="Roboto Mono"/>
                <a:sym typeface="Roboto Mono"/>
              </a:rPr>
              <a:t>'{root_dir}/{sample}/shovill_bbduk/contigs.fa'</a:t>
            </a:r>
            <a:r>
              <a:rPr lang="en" sz="1200">
                <a:solidFill>
                  <a:srgbClr val="37474F"/>
                </a:solidFill>
                <a:latin typeface="Roboto Mono"/>
                <a:ea typeface="Roboto Mono"/>
                <a:cs typeface="Roboto Mono"/>
                <a:sym typeface="Roboto Mono"/>
              </a:rPr>
              <a:t>,</a:t>
            </a:r>
            <a:endParaRPr sz="1200">
              <a:solidFill>
                <a:srgbClr val="37474F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275"/>
              <a:buNone/>
            </a:pPr>
            <a:r>
              <a:rPr lang="en" sz="1200">
                <a:solidFill>
                  <a:srgbClr val="37474F"/>
                </a:solidFill>
                <a:latin typeface="Roboto Mono"/>
                <a:ea typeface="Roboto Mono"/>
                <a:cs typeface="Roboto Mono"/>
                <a:sym typeface="Roboto Mono"/>
              </a:rPr>
              <a:t>    </a:t>
            </a:r>
            <a:r>
              <a:rPr lang="en" sz="1200">
                <a:solidFill>
                  <a:srgbClr val="3F51B5"/>
                </a:solidFill>
                <a:latin typeface="Roboto Mono"/>
                <a:ea typeface="Roboto Mono"/>
                <a:cs typeface="Roboto Mono"/>
                <a:sym typeface="Roboto Mono"/>
              </a:rPr>
              <a:t>shell</a:t>
            </a:r>
            <a:r>
              <a:rPr lang="en" sz="1200">
                <a:solidFill>
                  <a:srgbClr val="37474F"/>
                </a:solidFill>
                <a:latin typeface="Roboto Mono"/>
                <a:ea typeface="Roboto Mono"/>
                <a:cs typeface="Roboto Mono"/>
                <a:sym typeface="Roboto Mono"/>
              </a:rPr>
              <a:t>: </a:t>
            </a:r>
            <a:r>
              <a:rPr lang="en" sz="1200">
                <a:solidFill>
                  <a:srgbClr val="388E3C"/>
                </a:solidFill>
                <a:latin typeface="Roboto Mono"/>
                <a:ea typeface="Roboto Mono"/>
                <a:cs typeface="Roboto Mono"/>
                <a:sym typeface="Roboto Mono"/>
              </a:rPr>
              <a:t>'shovill --outdir {root_dir}/{wildcards.sample}/shovill -R1 {input.r1} -R2 {input.r2}'</a:t>
            </a:r>
            <a:endParaRPr sz="1200">
              <a:solidFill>
                <a:srgbClr val="388E3C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SzPts val="275"/>
              <a:buNone/>
            </a:pPr>
            <a:r>
              <a:t/>
            </a:r>
            <a:endParaRPr sz="1200">
              <a:solidFill>
                <a:srgbClr val="FCFCFA"/>
              </a:solidFill>
              <a:highlight>
                <a:srgbClr val="2D2A2E"/>
              </a:highlight>
              <a:latin typeface="Courier New"/>
              <a:ea typeface="Courier New"/>
              <a:cs typeface="Courier New"/>
              <a:sym typeface="Courier New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2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 three-step snakemake workflow</a:t>
            </a:r>
            <a:endParaRPr/>
          </a:p>
        </p:txBody>
      </p:sp>
      <p:sp>
        <p:nvSpPr>
          <p:cNvPr id="152" name="Google Shape;152;p25"/>
          <p:cNvSpPr txBox="1"/>
          <p:nvPr>
            <p:ph idx="1" type="body"/>
          </p:nvPr>
        </p:nvSpPr>
        <p:spPr>
          <a:xfrm>
            <a:off x="74100" y="1339800"/>
            <a:ext cx="906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5"/>
              <a:buNone/>
            </a:pPr>
            <a:r>
              <a:rPr lang="en" sz="1150">
                <a:solidFill>
                  <a:srgbClr val="37474F"/>
                </a:solidFill>
                <a:latin typeface="Roboto Mono"/>
                <a:ea typeface="Roboto Mono"/>
                <a:cs typeface="Roboto Mono"/>
                <a:sym typeface="Roboto Mono"/>
              </a:rPr>
              <a:t>rule all:</a:t>
            </a:r>
            <a:endParaRPr sz="1150">
              <a:solidFill>
                <a:srgbClr val="37474F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275"/>
              <a:buNone/>
            </a:pPr>
            <a:r>
              <a:rPr lang="en" sz="1150">
                <a:solidFill>
                  <a:srgbClr val="37474F"/>
                </a:solidFill>
                <a:latin typeface="Roboto Mono"/>
                <a:ea typeface="Roboto Mono"/>
                <a:cs typeface="Roboto Mono"/>
                <a:sym typeface="Roboto Mono"/>
              </a:rPr>
              <a:t>    </a:t>
            </a:r>
            <a:r>
              <a:rPr lang="en" sz="1150">
                <a:solidFill>
                  <a:srgbClr val="3F51B5"/>
                </a:solidFill>
                <a:latin typeface="Roboto Mono"/>
                <a:ea typeface="Roboto Mono"/>
                <a:cs typeface="Roboto Mono"/>
                <a:sym typeface="Roboto Mono"/>
              </a:rPr>
              <a:t>input</a:t>
            </a:r>
            <a:r>
              <a:rPr lang="en" sz="1150">
                <a:solidFill>
                  <a:srgbClr val="37474F"/>
                </a:solidFill>
                <a:latin typeface="Roboto Mono"/>
                <a:ea typeface="Roboto Mono"/>
                <a:cs typeface="Roboto Mono"/>
                <a:sym typeface="Roboto Mono"/>
              </a:rPr>
              <a:t>: expand(</a:t>
            </a:r>
            <a:r>
              <a:rPr lang="en" sz="1150">
                <a:solidFill>
                  <a:srgbClr val="388E3C"/>
                </a:solidFill>
                <a:latin typeface="Roboto Mono"/>
                <a:ea typeface="Roboto Mono"/>
                <a:cs typeface="Roboto Mono"/>
                <a:sym typeface="Roboto Mono"/>
              </a:rPr>
              <a:t>'{root_dir}/{sample}/shovill_bbduk/contigs.fa'</a:t>
            </a:r>
            <a:r>
              <a:rPr lang="en" sz="1150">
                <a:solidFill>
                  <a:srgbClr val="37474F"/>
                </a:solidFill>
                <a:latin typeface="Roboto Mono"/>
                <a:ea typeface="Roboto Mono"/>
                <a:cs typeface="Roboto Mono"/>
                <a:sym typeface="Roboto Mono"/>
              </a:rPr>
              <a:t>, sample = todo_list, root_dir = root_dir)</a:t>
            </a:r>
            <a:endParaRPr sz="1150">
              <a:solidFill>
                <a:srgbClr val="37474F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275"/>
              <a:buNone/>
            </a:pPr>
            <a:r>
              <a:rPr lang="en" sz="1150">
                <a:solidFill>
                  <a:srgbClr val="37474F"/>
                </a:solidFill>
                <a:latin typeface="Roboto Mono"/>
                <a:ea typeface="Roboto Mono"/>
                <a:cs typeface="Roboto Mono"/>
                <a:sym typeface="Roboto Mono"/>
              </a:rPr>
              <a:t>rule bbduk:</a:t>
            </a:r>
            <a:endParaRPr sz="1150">
              <a:solidFill>
                <a:srgbClr val="37474F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275"/>
              <a:buNone/>
            </a:pPr>
            <a:r>
              <a:rPr lang="en" sz="1150">
                <a:solidFill>
                  <a:srgbClr val="37474F"/>
                </a:solidFill>
                <a:latin typeface="Roboto Mono"/>
                <a:ea typeface="Roboto Mono"/>
                <a:cs typeface="Roboto Mono"/>
                <a:sym typeface="Roboto Mono"/>
              </a:rPr>
              <a:t>    </a:t>
            </a:r>
            <a:r>
              <a:rPr lang="en" sz="1150">
                <a:solidFill>
                  <a:srgbClr val="3F51B5"/>
                </a:solidFill>
                <a:latin typeface="Roboto Mono"/>
                <a:ea typeface="Roboto Mono"/>
                <a:cs typeface="Roboto Mono"/>
                <a:sym typeface="Roboto Mono"/>
              </a:rPr>
              <a:t>input</a:t>
            </a:r>
            <a:r>
              <a:rPr lang="en" sz="1150">
                <a:solidFill>
                  <a:srgbClr val="37474F"/>
                </a:solidFill>
                <a:latin typeface="Roboto Mono"/>
                <a:ea typeface="Roboto Mono"/>
                <a:cs typeface="Roboto Mono"/>
                <a:sym typeface="Roboto Mono"/>
              </a:rPr>
              <a:t>: r1 = </a:t>
            </a:r>
            <a:r>
              <a:rPr lang="en" sz="1150">
                <a:solidFill>
                  <a:srgbClr val="388E3C"/>
                </a:solidFill>
                <a:latin typeface="Roboto Mono"/>
                <a:ea typeface="Roboto Mono"/>
                <a:cs typeface="Roboto Mono"/>
                <a:sym typeface="Roboto Mono"/>
              </a:rPr>
              <a:t>'{root_dir}/{sample}_1.fastq.gz'</a:t>
            </a:r>
            <a:r>
              <a:rPr lang="en" sz="1150">
                <a:solidFill>
                  <a:srgbClr val="37474F"/>
                </a:solidFill>
                <a:latin typeface="Roboto Mono"/>
                <a:ea typeface="Roboto Mono"/>
                <a:cs typeface="Roboto Mono"/>
                <a:sym typeface="Roboto Mono"/>
              </a:rPr>
              <a:t>,r2 = </a:t>
            </a:r>
            <a:r>
              <a:rPr lang="en" sz="1150">
                <a:solidFill>
                  <a:srgbClr val="388E3C"/>
                </a:solidFill>
                <a:latin typeface="Roboto Mono"/>
                <a:ea typeface="Roboto Mono"/>
                <a:cs typeface="Roboto Mono"/>
                <a:sym typeface="Roboto Mono"/>
              </a:rPr>
              <a:t>'{root_dir}/{sample}_2.fastq.gz'</a:t>
            </a:r>
            <a:endParaRPr sz="1150">
              <a:solidFill>
                <a:srgbClr val="37474F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275"/>
              <a:buNone/>
            </a:pPr>
            <a:r>
              <a:rPr lang="en" sz="1150">
                <a:solidFill>
                  <a:srgbClr val="37474F"/>
                </a:solidFill>
                <a:latin typeface="Roboto Mono"/>
                <a:ea typeface="Roboto Mono"/>
                <a:cs typeface="Roboto Mono"/>
                <a:sym typeface="Roboto Mono"/>
              </a:rPr>
              <a:t>    </a:t>
            </a:r>
            <a:r>
              <a:rPr lang="en" sz="1150">
                <a:solidFill>
                  <a:srgbClr val="3F51B5"/>
                </a:solidFill>
                <a:latin typeface="Roboto Mono"/>
                <a:ea typeface="Roboto Mono"/>
                <a:cs typeface="Roboto Mono"/>
                <a:sym typeface="Roboto Mono"/>
              </a:rPr>
              <a:t>output</a:t>
            </a:r>
            <a:r>
              <a:rPr lang="en" sz="1150">
                <a:solidFill>
                  <a:srgbClr val="37474F"/>
                </a:solidFill>
                <a:latin typeface="Roboto Mono"/>
                <a:ea typeface="Roboto Mono"/>
                <a:cs typeface="Roboto Mono"/>
                <a:sym typeface="Roboto Mono"/>
              </a:rPr>
              <a:t>: r1 = </a:t>
            </a:r>
            <a:r>
              <a:rPr lang="en" sz="1150">
                <a:solidFill>
                  <a:srgbClr val="388E3C"/>
                </a:solidFill>
                <a:latin typeface="Roboto Mono"/>
                <a:ea typeface="Roboto Mono"/>
                <a:cs typeface="Roboto Mono"/>
                <a:sym typeface="Roboto Mono"/>
              </a:rPr>
              <a:t>'{root_dir}/{sample}_bbduk_1.fq.gz'</a:t>
            </a:r>
            <a:r>
              <a:rPr lang="en" sz="1150">
                <a:solidFill>
                  <a:srgbClr val="37474F"/>
                </a:solidFill>
                <a:latin typeface="Roboto Mono"/>
                <a:ea typeface="Roboto Mono"/>
                <a:cs typeface="Roboto Mono"/>
                <a:sym typeface="Roboto Mono"/>
              </a:rPr>
              <a:t>,r2 = </a:t>
            </a:r>
            <a:r>
              <a:rPr lang="en" sz="1150">
                <a:solidFill>
                  <a:srgbClr val="388E3C"/>
                </a:solidFill>
                <a:latin typeface="Roboto Mono"/>
                <a:ea typeface="Roboto Mono"/>
                <a:cs typeface="Roboto Mono"/>
                <a:sym typeface="Roboto Mono"/>
              </a:rPr>
              <a:t>'{root_dir}/{sample}_bbduk_2.fq.gz'</a:t>
            </a:r>
            <a:endParaRPr sz="1150">
              <a:solidFill>
                <a:srgbClr val="37474F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275"/>
              <a:buNone/>
            </a:pPr>
            <a:r>
              <a:rPr lang="en" sz="1150">
                <a:solidFill>
                  <a:srgbClr val="37474F"/>
                </a:solidFill>
                <a:latin typeface="Roboto Mono"/>
                <a:ea typeface="Roboto Mono"/>
                <a:cs typeface="Roboto Mono"/>
                <a:sym typeface="Roboto Mono"/>
              </a:rPr>
              <a:t>    </a:t>
            </a:r>
            <a:r>
              <a:rPr lang="en" sz="1150">
                <a:solidFill>
                  <a:srgbClr val="3F51B5"/>
                </a:solidFill>
                <a:latin typeface="Roboto Mono"/>
                <a:ea typeface="Roboto Mono"/>
                <a:cs typeface="Roboto Mono"/>
                <a:sym typeface="Roboto Mono"/>
              </a:rPr>
              <a:t>shell</a:t>
            </a:r>
            <a:r>
              <a:rPr lang="en" sz="1150">
                <a:solidFill>
                  <a:srgbClr val="37474F"/>
                </a:solidFill>
                <a:latin typeface="Roboto Mono"/>
                <a:ea typeface="Roboto Mono"/>
                <a:cs typeface="Roboto Mono"/>
                <a:sym typeface="Roboto Mono"/>
              </a:rPr>
              <a:t>: </a:t>
            </a:r>
            <a:r>
              <a:rPr lang="en" sz="1150">
                <a:solidFill>
                  <a:srgbClr val="388E3C"/>
                </a:solidFill>
                <a:latin typeface="Roboto Mono"/>
                <a:ea typeface="Roboto Mono"/>
                <a:cs typeface="Roboto Mono"/>
                <a:sym typeface="Roboto Mono"/>
              </a:rPr>
              <a:t>'bbduk.sh in={input.r1} in2={input.r2} out={output.r1} out2={output.r2}'</a:t>
            </a:r>
            <a:endParaRPr sz="1150">
              <a:solidFill>
                <a:srgbClr val="37474F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275"/>
              <a:buNone/>
            </a:pPr>
            <a:r>
              <a:rPr lang="en" sz="1150">
                <a:solidFill>
                  <a:srgbClr val="37474F"/>
                </a:solidFill>
                <a:latin typeface="Roboto Mono"/>
                <a:ea typeface="Roboto Mono"/>
                <a:cs typeface="Roboto Mono"/>
                <a:sym typeface="Roboto Mono"/>
              </a:rPr>
              <a:t>rule shovill:</a:t>
            </a:r>
            <a:endParaRPr sz="1150">
              <a:solidFill>
                <a:srgbClr val="37474F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275"/>
              <a:buNone/>
            </a:pPr>
            <a:r>
              <a:rPr lang="en" sz="1150">
                <a:solidFill>
                  <a:srgbClr val="37474F"/>
                </a:solidFill>
                <a:latin typeface="Roboto Mono"/>
                <a:ea typeface="Roboto Mono"/>
                <a:cs typeface="Roboto Mono"/>
                <a:sym typeface="Roboto Mono"/>
              </a:rPr>
              <a:t>    </a:t>
            </a:r>
            <a:r>
              <a:rPr lang="en" sz="1150">
                <a:solidFill>
                  <a:srgbClr val="3F51B5"/>
                </a:solidFill>
                <a:latin typeface="Roboto Mono"/>
                <a:ea typeface="Roboto Mono"/>
                <a:cs typeface="Roboto Mono"/>
                <a:sym typeface="Roboto Mono"/>
              </a:rPr>
              <a:t>input</a:t>
            </a:r>
            <a:r>
              <a:rPr lang="en" sz="1150">
                <a:solidFill>
                  <a:srgbClr val="37474F"/>
                </a:solidFill>
                <a:latin typeface="Roboto Mono"/>
                <a:ea typeface="Roboto Mono"/>
                <a:cs typeface="Roboto Mono"/>
                <a:sym typeface="Roboto Mono"/>
              </a:rPr>
              <a:t>: r1 = rules.bbduk.output.r1, r2 = rules.bbduk.output.r2</a:t>
            </a:r>
            <a:endParaRPr sz="1150">
              <a:solidFill>
                <a:srgbClr val="37474F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275"/>
              <a:buNone/>
            </a:pPr>
            <a:r>
              <a:rPr lang="en" sz="1150">
                <a:solidFill>
                  <a:srgbClr val="37474F"/>
                </a:solidFill>
                <a:latin typeface="Roboto Mono"/>
                <a:ea typeface="Roboto Mono"/>
                <a:cs typeface="Roboto Mono"/>
                <a:sym typeface="Roboto Mono"/>
              </a:rPr>
              <a:t>    </a:t>
            </a:r>
            <a:r>
              <a:rPr lang="en" sz="1150">
                <a:solidFill>
                  <a:srgbClr val="3F51B5"/>
                </a:solidFill>
                <a:latin typeface="Roboto Mono"/>
                <a:ea typeface="Roboto Mono"/>
                <a:cs typeface="Roboto Mono"/>
                <a:sym typeface="Roboto Mono"/>
              </a:rPr>
              <a:t>output</a:t>
            </a:r>
            <a:r>
              <a:rPr lang="en" sz="1150">
                <a:solidFill>
                  <a:srgbClr val="37474F"/>
                </a:solidFill>
                <a:latin typeface="Roboto Mono"/>
                <a:ea typeface="Roboto Mono"/>
                <a:cs typeface="Roboto Mono"/>
                <a:sym typeface="Roboto Mono"/>
              </a:rPr>
              <a:t>: final = </a:t>
            </a:r>
            <a:r>
              <a:rPr lang="en" sz="1150">
                <a:solidFill>
                  <a:srgbClr val="388E3C"/>
                </a:solidFill>
                <a:latin typeface="Roboto Mono"/>
                <a:ea typeface="Roboto Mono"/>
                <a:cs typeface="Roboto Mono"/>
                <a:sym typeface="Roboto Mono"/>
              </a:rPr>
              <a:t>'{root_dir}/{sample}/shovill_bbduk/contigs.fa'</a:t>
            </a:r>
            <a:r>
              <a:rPr lang="en" sz="1150">
                <a:solidFill>
                  <a:srgbClr val="37474F"/>
                </a:solidFill>
                <a:latin typeface="Roboto Mono"/>
                <a:ea typeface="Roboto Mono"/>
                <a:cs typeface="Roboto Mono"/>
                <a:sym typeface="Roboto Mono"/>
              </a:rPr>
              <a:t>,</a:t>
            </a:r>
            <a:endParaRPr sz="1150">
              <a:solidFill>
                <a:srgbClr val="37474F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150">
                <a:solidFill>
                  <a:srgbClr val="37474F"/>
                </a:solidFill>
                <a:latin typeface="Roboto Mono"/>
                <a:ea typeface="Roboto Mono"/>
                <a:cs typeface="Roboto Mono"/>
                <a:sym typeface="Roboto Mono"/>
              </a:rPr>
              <a:t>    </a:t>
            </a:r>
            <a:r>
              <a:rPr lang="en" sz="1150">
                <a:solidFill>
                  <a:srgbClr val="3F51B5"/>
                </a:solidFill>
                <a:latin typeface="Roboto Mono"/>
                <a:ea typeface="Roboto Mono"/>
                <a:cs typeface="Roboto Mono"/>
                <a:sym typeface="Roboto Mono"/>
              </a:rPr>
              <a:t>shell</a:t>
            </a:r>
            <a:r>
              <a:rPr lang="en" sz="1150">
                <a:solidFill>
                  <a:srgbClr val="37474F"/>
                </a:solidFill>
                <a:latin typeface="Roboto Mono"/>
                <a:ea typeface="Roboto Mono"/>
                <a:cs typeface="Roboto Mono"/>
                <a:sym typeface="Roboto Mono"/>
              </a:rPr>
              <a:t>: </a:t>
            </a:r>
            <a:r>
              <a:rPr lang="en" sz="1150">
                <a:solidFill>
                  <a:srgbClr val="388E3C"/>
                </a:solidFill>
                <a:latin typeface="Roboto Mono"/>
                <a:ea typeface="Roboto Mono"/>
                <a:cs typeface="Roboto Mono"/>
                <a:sym typeface="Roboto Mono"/>
              </a:rPr>
              <a:t>'shovill --outdir {root_dir}/{wildcards.sample}/shovill -R1 {input.r1} -R2 {input.r2}'</a:t>
            </a:r>
            <a:endParaRPr sz="1150">
              <a:solidFill>
                <a:srgbClr val="388E3C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SzPts val="275"/>
              <a:buNone/>
            </a:pPr>
            <a:r>
              <a:t/>
            </a:r>
            <a:endParaRPr sz="700">
              <a:solidFill>
                <a:srgbClr val="37474F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pic>
        <p:nvPicPr>
          <p:cNvPr id="153" name="Google Shape;153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flipH="1">
            <a:off x="6759674" y="88375"/>
            <a:ext cx="2170976" cy="14467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2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Directed acyclic graphs (DAGs)</a:t>
            </a:r>
            <a:endParaRPr/>
          </a:p>
        </p:txBody>
      </p:sp>
      <p:pic>
        <p:nvPicPr>
          <p:cNvPr id="159" name="Google Shape;159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280750" y="114950"/>
            <a:ext cx="2565500" cy="4832951"/>
          </a:xfrm>
          <a:prstGeom prst="rect">
            <a:avLst/>
          </a:prstGeom>
          <a:noFill/>
          <a:ln>
            <a:noFill/>
          </a:ln>
        </p:spPr>
      </p:pic>
      <p:sp>
        <p:nvSpPr>
          <p:cNvPr id="160" name="Google Shape;160;p26"/>
          <p:cNvSpPr txBox="1"/>
          <p:nvPr/>
        </p:nvSpPr>
        <p:spPr>
          <a:xfrm>
            <a:off x="499800" y="1409300"/>
            <a:ext cx="4719600" cy="104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When snakemake runs, it converts the snakefile into a directed acyclic graph.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2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Practical exercise 1 - basic and advanced snakemake</a:t>
            </a:r>
            <a:endParaRPr/>
          </a:p>
        </p:txBody>
      </p:sp>
      <p:sp>
        <p:nvSpPr>
          <p:cNvPr id="166" name="Google Shape;166;p27"/>
          <p:cNvSpPr txBox="1"/>
          <p:nvPr>
            <p:ph idx="1" type="body"/>
          </p:nvPr>
        </p:nvSpPr>
        <p:spPr>
          <a:xfrm>
            <a:off x="311700" y="1221900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 u="sng">
                <a:solidFill>
                  <a:schemeClr val="hlink"/>
                </a:solidFill>
                <a:hlinkClick r:id="rId3"/>
              </a:rPr>
              <a:t>https://snakemake.readthedocs.io/en/stable/tutorial/setup.html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 u="sng">
                <a:solidFill>
                  <a:schemeClr val="hlink"/>
                </a:solidFill>
                <a:hlinkClick r:id="rId4"/>
              </a:rPr>
              <a:t>Advanced: Decorating the example workflow — Snakemake 7.3.3 documentation</a:t>
            </a:r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2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Using conda with snakemake</a:t>
            </a:r>
            <a:endParaRPr/>
          </a:p>
        </p:txBody>
      </p:sp>
      <p:sp>
        <p:nvSpPr>
          <p:cNvPr id="172" name="Google Shape;172;p28"/>
          <p:cNvSpPr txBox="1"/>
          <p:nvPr>
            <p:ph idx="1" type="body"/>
          </p:nvPr>
        </p:nvSpPr>
        <p:spPr>
          <a:xfrm>
            <a:off x="311700" y="1152475"/>
            <a:ext cx="8520600" cy="2428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50">
                <a:solidFill>
                  <a:srgbClr val="37474F"/>
                </a:solidFill>
                <a:latin typeface="Roboto Mono"/>
                <a:ea typeface="Roboto Mono"/>
                <a:cs typeface="Roboto Mono"/>
                <a:sym typeface="Roboto Mono"/>
              </a:rPr>
              <a:t>rule bwa_map:</a:t>
            </a:r>
            <a:endParaRPr sz="1650">
              <a:solidFill>
                <a:srgbClr val="37474F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50">
                <a:solidFill>
                  <a:srgbClr val="37474F"/>
                </a:solidFill>
                <a:latin typeface="Roboto Mono"/>
                <a:ea typeface="Roboto Mono"/>
                <a:cs typeface="Roboto Mono"/>
                <a:sym typeface="Roboto Mono"/>
              </a:rPr>
              <a:t>    </a:t>
            </a:r>
            <a:r>
              <a:rPr lang="en" sz="1650">
                <a:solidFill>
                  <a:srgbClr val="3F51B5"/>
                </a:solidFill>
                <a:latin typeface="Roboto Mono"/>
                <a:ea typeface="Roboto Mono"/>
                <a:cs typeface="Roboto Mono"/>
                <a:sym typeface="Roboto Mono"/>
              </a:rPr>
              <a:t>input</a:t>
            </a:r>
            <a:r>
              <a:rPr lang="en" sz="1650">
                <a:solidFill>
                  <a:srgbClr val="37474F"/>
                </a:solidFill>
                <a:latin typeface="Roboto Mono"/>
                <a:ea typeface="Roboto Mono"/>
                <a:cs typeface="Roboto Mono"/>
                <a:sym typeface="Roboto Mono"/>
              </a:rPr>
              <a:t>: ref_genome = </a:t>
            </a:r>
            <a:r>
              <a:rPr lang="en" sz="1650">
                <a:solidFill>
                  <a:srgbClr val="388E3C"/>
                </a:solidFill>
                <a:latin typeface="Roboto Mono"/>
                <a:ea typeface="Roboto Mono"/>
                <a:cs typeface="Roboto Mono"/>
                <a:sym typeface="Roboto Mono"/>
              </a:rPr>
              <a:t>"data/genome.fa"</a:t>
            </a:r>
            <a:r>
              <a:rPr lang="en" sz="1650">
                <a:solidFill>
                  <a:srgbClr val="37474F"/>
                </a:solidFill>
                <a:latin typeface="Roboto Mono"/>
                <a:ea typeface="Roboto Mono"/>
                <a:cs typeface="Roboto Mono"/>
                <a:sym typeface="Roboto Mono"/>
              </a:rPr>
              <a:t>, fastqs = expand(</a:t>
            </a:r>
            <a:r>
              <a:rPr lang="en" sz="1650">
                <a:solidFill>
                  <a:srgbClr val="388E3C"/>
                </a:solidFill>
                <a:latin typeface="Roboto Mono"/>
                <a:ea typeface="Roboto Mono"/>
                <a:cs typeface="Roboto Mono"/>
                <a:sym typeface="Roboto Mono"/>
              </a:rPr>
              <a:t>"data/samples/{sample}.fastq"</a:t>
            </a:r>
            <a:r>
              <a:rPr lang="en" sz="1650">
                <a:solidFill>
                  <a:srgbClr val="37474F"/>
                </a:solidFill>
                <a:latin typeface="Roboto Mono"/>
                <a:ea typeface="Roboto Mono"/>
                <a:cs typeface="Roboto Mono"/>
                <a:sym typeface="Roboto Mono"/>
              </a:rPr>
              <a:t>, sample = samples)</a:t>
            </a:r>
            <a:endParaRPr sz="1650">
              <a:solidFill>
                <a:srgbClr val="37474F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50">
                <a:solidFill>
                  <a:srgbClr val="37474F"/>
                </a:solidFill>
                <a:latin typeface="Roboto Mono"/>
                <a:ea typeface="Roboto Mono"/>
                <a:cs typeface="Roboto Mono"/>
                <a:sym typeface="Roboto Mono"/>
              </a:rPr>
              <a:t>    </a:t>
            </a:r>
            <a:r>
              <a:rPr lang="en" sz="1650">
                <a:solidFill>
                  <a:srgbClr val="3F51B5"/>
                </a:solidFill>
                <a:latin typeface="Roboto Mono"/>
                <a:ea typeface="Roboto Mono"/>
                <a:cs typeface="Roboto Mono"/>
                <a:sym typeface="Roboto Mono"/>
              </a:rPr>
              <a:t>output</a:t>
            </a:r>
            <a:r>
              <a:rPr lang="en" sz="1650">
                <a:solidFill>
                  <a:srgbClr val="37474F"/>
                </a:solidFill>
                <a:latin typeface="Roboto Mono"/>
                <a:ea typeface="Roboto Mono"/>
                <a:cs typeface="Roboto Mono"/>
                <a:sym typeface="Roboto Mono"/>
              </a:rPr>
              <a:t>: </a:t>
            </a:r>
            <a:r>
              <a:rPr lang="en" sz="1650">
                <a:solidFill>
                  <a:srgbClr val="388E3C"/>
                </a:solidFill>
                <a:latin typeface="Roboto Mono"/>
                <a:ea typeface="Roboto Mono"/>
                <a:cs typeface="Roboto Mono"/>
                <a:sym typeface="Roboto Mono"/>
              </a:rPr>
              <a:t>"mapped_reads/{sample}.bam"</a:t>
            </a:r>
            <a:endParaRPr sz="1650">
              <a:solidFill>
                <a:srgbClr val="37474F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50">
                <a:solidFill>
                  <a:srgbClr val="37474F"/>
                </a:solidFill>
                <a:latin typeface="Roboto Mono"/>
                <a:ea typeface="Roboto Mono"/>
                <a:cs typeface="Roboto Mono"/>
                <a:sym typeface="Roboto Mono"/>
              </a:rPr>
              <a:t>    </a:t>
            </a:r>
            <a:r>
              <a:rPr lang="en" sz="1650">
                <a:solidFill>
                  <a:srgbClr val="3F51B5"/>
                </a:solidFill>
                <a:latin typeface="Roboto Mono"/>
                <a:ea typeface="Roboto Mono"/>
                <a:cs typeface="Roboto Mono"/>
                <a:sym typeface="Roboto Mono"/>
              </a:rPr>
              <a:t>conda</a:t>
            </a:r>
            <a:r>
              <a:rPr lang="en" sz="1650">
                <a:solidFill>
                  <a:srgbClr val="37474F"/>
                </a:solidFill>
                <a:latin typeface="Roboto Mono"/>
                <a:ea typeface="Roboto Mono"/>
                <a:cs typeface="Roboto Mono"/>
                <a:sym typeface="Roboto Mono"/>
              </a:rPr>
              <a:t>: </a:t>
            </a:r>
            <a:r>
              <a:rPr lang="en" sz="1650">
                <a:solidFill>
                  <a:srgbClr val="388E3C"/>
                </a:solidFill>
                <a:latin typeface="Roboto Mono"/>
                <a:ea typeface="Roboto Mono"/>
                <a:cs typeface="Roboto Mono"/>
                <a:sym typeface="Roboto Mono"/>
              </a:rPr>
              <a:t>"../../envs/bwarearear.yaml"</a:t>
            </a:r>
            <a:endParaRPr sz="1650">
              <a:solidFill>
                <a:srgbClr val="37474F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650">
                <a:solidFill>
                  <a:srgbClr val="37474F"/>
                </a:solidFill>
                <a:latin typeface="Roboto Mono"/>
                <a:ea typeface="Roboto Mono"/>
                <a:cs typeface="Roboto Mono"/>
                <a:sym typeface="Roboto Mono"/>
              </a:rPr>
              <a:t>    </a:t>
            </a:r>
            <a:r>
              <a:rPr lang="en" sz="1650">
                <a:solidFill>
                  <a:srgbClr val="3F51B5"/>
                </a:solidFill>
                <a:latin typeface="Roboto Mono"/>
                <a:ea typeface="Roboto Mono"/>
                <a:cs typeface="Roboto Mono"/>
                <a:sym typeface="Roboto Mono"/>
              </a:rPr>
              <a:t>shell</a:t>
            </a:r>
            <a:r>
              <a:rPr lang="en" sz="1650">
                <a:solidFill>
                  <a:srgbClr val="37474F"/>
                </a:solidFill>
                <a:latin typeface="Roboto Mono"/>
                <a:ea typeface="Roboto Mono"/>
                <a:cs typeface="Roboto Mono"/>
                <a:sym typeface="Roboto Mono"/>
              </a:rPr>
              <a:t>: </a:t>
            </a:r>
            <a:r>
              <a:rPr lang="en" sz="1650">
                <a:solidFill>
                  <a:srgbClr val="388E3C"/>
                </a:solidFill>
                <a:latin typeface="Roboto Mono"/>
                <a:ea typeface="Roboto Mono"/>
                <a:cs typeface="Roboto Mono"/>
                <a:sym typeface="Roboto Mono"/>
              </a:rPr>
              <a:t>"bwa mem {input} | samtools view -Sb - &gt; {output}"</a:t>
            </a:r>
            <a:endParaRPr sz="1650">
              <a:solidFill>
                <a:srgbClr val="37474F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173" name="Google Shape;173;p28"/>
          <p:cNvSpPr/>
          <p:nvPr/>
        </p:nvSpPr>
        <p:spPr>
          <a:xfrm>
            <a:off x="3211875" y="2695650"/>
            <a:ext cx="1286400" cy="434400"/>
          </a:xfrm>
          <a:prstGeom prst="ellipse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174" name="Google Shape;174;p28"/>
          <p:cNvCxnSpPr>
            <a:stCxn id="173" idx="4"/>
          </p:cNvCxnSpPr>
          <p:nvPr/>
        </p:nvCxnSpPr>
        <p:spPr>
          <a:xfrm flipH="1">
            <a:off x="2695575" y="3130050"/>
            <a:ext cx="1159500" cy="79470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75" name="Google Shape;175;p28"/>
          <p:cNvSpPr txBox="1"/>
          <p:nvPr/>
        </p:nvSpPr>
        <p:spPr>
          <a:xfrm>
            <a:off x="1859925" y="3957475"/>
            <a:ext cx="47196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 yaml file defining the conda packages required to run this rule.</a:t>
            </a:r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2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Practical exercise 2 - conda integration</a:t>
            </a:r>
            <a:endParaRPr/>
          </a:p>
        </p:txBody>
      </p:sp>
      <p:sp>
        <p:nvSpPr>
          <p:cNvPr id="181" name="Google Shape;181;p29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u="sng">
                <a:solidFill>
                  <a:schemeClr val="hlink"/>
                </a:solidFill>
                <a:hlinkClick r:id="rId3"/>
              </a:rPr>
              <a:t>Distribution and Reproducibility — Snakemake 7.3.5 documentation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Activate your base environment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Install snakemake in your base environment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AutoNum type="alphaLcPeriod"/>
            </a:pPr>
            <a:r>
              <a:rPr lang="en"/>
              <a:t>`</a:t>
            </a:r>
            <a:r>
              <a:rPr lang="en" sz="1200">
                <a:solidFill>
                  <a:srgbClr val="333333"/>
                </a:solidFill>
                <a:highlight>
                  <a:srgbClr val="EEEFF0"/>
                </a:highlight>
                <a:latin typeface="Courier New"/>
                <a:ea typeface="Courier New"/>
                <a:cs typeface="Courier New"/>
                <a:sym typeface="Courier New"/>
              </a:rPr>
              <a:t>conda install -c bioconda snakemake`</a:t>
            </a:r>
            <a:endParaRPr sz="1200">
              <a:solidFill>
                <a:srgbClr val="333333"/>
              </a:solidFill>
              <a:highlight>
                <a:srgbClr val="EEEFF0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333333"/>
              </a:buClr>
              <a:buSzPts val="1800"/>
              <a:buAutoNum type="arabicPeriod"/>
            </a:pPr>
            <a:r>
              <a:rPr lang="en">
                <a:solidFill>
                  <a:srgbClr val="333333"/>
                </a:solidFill>
              </a:rPr>
              <a:t>Update your Snakemake file to use the `environment.yaml` file to specify the conda environment.</a:t>
            </a:r>
            <a:endParaRPr>
              <a:solidFill>
                <a:srgbClr val="333333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333333"/>
              </a:buClr>
              <a:buSzPts val="1800"/>
              <a:buAutoNum type="arabicPeriod"/>
            </a:pPr>
            <a:r>
              <a:rPr lang="en">
                <a:solidFill>
                  <a:srgbClr val="333333"/>
                </a:solidFill>
              </a:rPr>
              <a:t>Run snakemake with the `--use-conda` command line flag</a:t>
            </a:r>
            <a:endParaRPr>
              <a:solidFill>
                <a:srgbClr val="333333"/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3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Using snakemake with HPC</a:t>
            </a:r>
            <a:endParaRPr/>
          </a:p>
        </p:txBody>
      </p:sp>
      <p:sp>
        <p:nvSpPr>
          <p:cNvPr id="187" name="Google Shape;187;p30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Submitting/managing jobs on an HPC can be a hassle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Especially when jobs depend on each other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Snakemake makes it much easier to use an HPC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If you don’t have an HPC, snakemake can also be configured to use e.g. Amazon Web Services.</a:t>
            </a:r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3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Using snakemake with HPC</a:t>
            </a:r>
            <a:endParaRPr/>
          </a:p>
        </p:txBody>
      </p:sp>
      <p:sp>
        <p:nvSpPr>
          <p:cNvPr id="193" name="Google Shape;193;p31"/>
          <p:cNvSpPr txBox="1"/>
          <p:nvPr>
            <p:ph idx="1" type="body"/>
          </p:nvPr>
        </p:nvSpPr>
        <p:spPr>
          <a:xfrm>
            <a:off x="311700" y="2728450"/>
            <a:ext cx="8520600" cy="23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935"/>
              <a:buNone/>
            </a:pPr>
            <a:r>
              <a:rPr lang="en" sz="1050">
                <a:solidFill>
                  <a:srgbClr val="37474F"/>
                </a:solidFill>
                <a:latin typeface="Roboto Mono"/>
                <a:ea typeface="Roboto Mono"/>
                <a:cs typeface="Roboto Mono"/>
                <a:sym typeface="Roboto Mono"/>
              </a:rPr>
              <a:t>$ cat ~/.config/snakemake/salmonella/config.yaml</a:t>
            </a:r>
            <a:endParaRPr sz="1050">
              <a:solidFill>
                <a:srgbClr val="37474F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935"/>
              <a:buNone/>
            </a:pPr>
            <a:r>
              <a:t/>
            </a:r>
            <a:endParaRPr sz="1050">
              <a:solidFill>
                <a:srgbClr val="37474F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935"/>
              <a:buNone/>
            </a:pPr>
            <a:r>
              <a:rPr lang="en" sz="1050">
                <a:solidFill>
                  <a:srgbClr val="3F51B5"/>
                </a:solidFill>
                <a:latin typeface="Roboto Mono"/>
                <a:ea typeface="Roboto Mono"/>
                <a:cs typeface="Roboto Mono"/>
                <a:sym typeface="Roboto Mono"/>
              </a:rPr>
              <a:t>__default__</a:t>
            </a:r>
            <a:r>
              <a:rPr lang="en" sz="1050">
                <a:solidFill>
                  <a:srgbClr val="37474F"/>
                </a:solidFill>
                <a:latin typeface="Roboto Mono"/>
                <a:ea typeface="Roboto Mono"/>
                <a:cs typeface="Roboto Mono"/>
                <a:sym typeface="Roboto Mono"/>
              </a:rPr>
              <a:t>:</a:t>
            </a:r>
            <a:endParaRPr sz="1050">
              <a:solidFill>
                <a:srgbClr val="37474F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935"/>
              <a:buNone/>
            </a:pPr>
            <a:r>
              <a:rPr lang="en" sz="1050">
                <a:solidFill>
                  <a:srgbClr val="37474F"/>
                </a:solidFill>
                <a:latin typeface="Roboto Mono"/>
                <a:ea typeface="Roboto Mono"/>
                <a:cs typeface="Roboto Mono"/>
                <a:sym typeface="Roboto Mono"/>
              </a:rPr>
              <a:t>    </a:t>
            </a:r>
            <a:r>
              <a:rPr lang="en" sz="1050">
                <a:solidFill>
                  <a:srgbClr val="3F51B5"/>
                </a:solidFill>
                <a:latin typeface="Roboto Mono"/>
                <a:ea typeface="Roboto Mono"/>
                <a:cs typeface="Roboto Mono"/>
                <a:sym typeface="Roboto Mono"/>
              </a:rPr>
              <a:t>cluster</a:t>
            </a:r>
            <a:r>
              <a:rPr lang="en" sz="1050">
                <a:solidFill>
                  <a:srgbClr val="37474F"/>
                </a:solidFill>
                <a:latin typeface="Roboto Mono"/>
                <a:ea typeface="Roboto Mono"/>
                <a:cs typeface="Roboto Mono"/>
                <a:sym typeface="Roboto Mono"/>
              </a:rPr>
              <a:t>: sbatch</a:t>
            </a:r>
            <a:endParaRPr sz="1050">
              <a:solidFill>
                <a:srgbClr val="37474F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935"/>
              <a:buNone/>
            </a:pPr>
            <a:r>
              <a:rPr lang="en" sz="1050">
                <a:solidFill>
                  <a:srgbClr val="37474F"/>
                </a:solidFill>
                <a:latin typeface="Roboto Mono"/>
                <a:ea typeface="Roboto Mono"/>
                <a:cs typeface="Roboto Mono"/>
                <a:sym typeface="Roboto Mono"/>
              </a:rPr>
              <a:t>    cpus-per-task: </a:t>
            </a:r>
            <a:r>
              <a:rPr lang="en" sz="1050">
                <a:solidFill>
                  <a:srgbClr val="C53929"/>
                </a:solidFill>
                <a:latin typeface="Roboto Mono"/>
                <a:ea typeface="Roboto Mono"/>
                <a:cs typeface="Roboto Mono"/>
                <a:sym typeface="Roboto Mono"/>
              </a:rPr>
              <a:t>1</a:t>
            </a:r>
            <a:endParaRPr sz="1050">
              <a:solidFill>
                <a:srgbClr val="37474F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935"/>
              <a:buNone/>
            </a:pPr>
            <a:r>
              <a:rPr lang="en" sz="1050">
                <a:solidFill>
                  <a:srgbClr val="37474F"/>
                </a:solidFill>
                <a:latin typeface="Roboto Mono"/>
                <a:ea typeface="Roboto Mono"/>
                <a:cs typeface="Roboto Mono"/>
                <a:sym typeface="Roboto Mono"/>
              </a:rPr>
              <a:t>    mem-per-cpu: </a:t>
            </a:r>
            <a:r>
              <a:rPr lang="en" sz="1050">
                <a:solidFill>
                  <a:srgbClr val="C53929"/>
                </a:solidFill>
                <a:latin typeface="Roboto Mono"/>
                <a:ea typeface="Roboto Mono"/>
                <a:cs typeface="Roboto Mono"/>
                <a:sym typeface="Roboto Mono"/>
              </a:rPr>
              <a:t>4000</a:t>
            </a:r>
            <a:endParaRPr sz="1050">
              <a:solidFill>
                <a:srgbClr val="37474F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935"/>
              <a:buNone/>
            </a:pPr>
            <a:r>
              <a:rPr lang="en" sz="1050">
                <a:solidFill>
                  <a:srgbClr val="37474F"/>
                </a:solidFill>
                <a:latin typeface="Roboto Mono"/>
                <a:ea typeface="Roboto Mono"/>
                <a:cs typeface="Roboto Mono"/>
                <a:sym typeface="Roboto Mono"/>
              </a:rPr>
              <a:t>    </a:t>
            </a:r>
            <a:r>
              <a:rPr lang="en" sz="1050">
                <a:solidFill>
                  <a:srgbClr val="3F51B5"/>
                </a:solidFill>
                <a:latin typeface="Roboto Mono"/>
                <a:ea typeface="Roboto Mono"/>
                <a:cs typeface="Roboto Mono"/>
                <a:sym typeface="Roboto Mono"/>
              </a:rPr>
              <a:t>jobs</a:t>
            </a:r>
            <a:r>
              <a:rPr lang="en" sz="1050">
                <a:solidFill>
                  <a:srgbClr val="37474F"/>
                </a:solidFill>
                <a:latin typeface="Roboto Mono"/>
                <a:ea typeface="Roboto Mono"/>
                <a:cs typeface="Roboto Mono"/>
                <a:sym typeface="Roboto Mono"/>
              </a:rPr>
              <a:t>: </a:t>
            </a:r>
            <a:r>
              <a:rPr lang="en" sz="1050">
                <a:solidFill>
                  <a:srgbClr val="C53929"/>
                </a:solidFill>
                <a:latin typeface="Roboto Mono"/>
                <a:ea typeface="Roboto Mono"/>
                <a:cs typeface="Roboto Mono"/>
                <a:sym typeface="Roboto Mono"/>
              </a:rPr>
              <a:t>100</a:t>
            </a:r>
            <a:endParaRPr sz="1050">
              <a:solidFill>
                <a:srgbClr val="37474F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935"/>
              <a:buNone/>
            </a:pPr>
            <a:r>
              <a:t/>
            </a:r>
            <a:endParaRPr sz="1050">
              <a:solidFill>
                <a:srgbClr val="37474F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935"/>
              <a:buNone/>
            </a:pPr>
            <a:r>
              <a:rPr lang="en" sz="1050">
                <a:solidFill>
                  <a:srgbClr val="3F51B5"/>
                </a:solidFill>
                <a:latin typeface="Roboto Mono"/>
                <a:ea typeface="Roboto Mono"/>
                <a:cs typeface="Roboto Mono"/>
                <a:sym typeface="Roboto Mono"/>
              </a:rPr>
              <a:t>bbduk</a:t>
            </a:r>
            <a:r>
              <a:rPr lang="en" sz="1050">
                <a:solidFill>
                  <a:srgbClr val="37474F"/>
                </a:solidFill>
                <a:latin typeface="Roboto Mono"/>
                <a:ea typeface="Roboto Mono"/>
                <a:cs typeface="Roboto Mono"/>
                <a:sym typeface="Roboto Mono"/>
              </a:rPr>
              <a:t>:</a:t>
            </a:r>
            <a:endParaRPr sz="1050">
              <a:solidFill>
                <a:srgbClr val="37474F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935"/>
              <a:buNone/>
            </a:pPr>
            <a:r>
              <a:rPr lang="en" sz="1050">
                <a:solidFill>
                  <a:srgbClr val="37474F"/>
                </a:solidFill>
                <a:latin typeface="Roboto Mono"/>
                <a:ea typeface="Roboto Mono"/>
                <a:cs typeface="Roboto Mono"/>
                <a:sym typeface="Roboto Mono"/>
              </a:rPr>
              <a:t>    cpus-per-task: </a:t>
            </a:r>
            <a:r>
              <a:rPr lang="en" sz="1050">
                <a:solidFill>
                  <a:srgbClr val="C53929"/>
                </a:solidFill>
                <a:latin typeface="Roboto Mono"/>
                <a:ea typeface="Roboto Mono"/>
                <a:cs typeface="Roboto Mono"/>
                <a:sym typeface="Roboto Mono"/>
              </a:rPr>
              <a:t>8</a:t>
            </a:r>
            <a:endParaRPr sz="1050">
              <a:solidFill>
                <a:srgbClr val="37474F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935"/>
              <a:buNone/>
            </a:pPr>
            <a:r>
              <a:t/>
            </a:r>
            <a:endParaRPr sz="1050">
              <a:solidFill>
                <a:srgbClr val="37474F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935"/>
              <a:buNone/>
            </a:pPr>
            <a:r>
              <a:rPr lang="en" sz="1050">
                <a:solidFill>
                  <a:srgbClr val="3F51B5"/>
                </a:solidFill>
                <a:latin typeface="Roboto Mono"/>
                <a:ea typeface="Roboto Mono"/>
                <a:cs typeface="Roboto Mono"/>
                <a:sym typeface="Roboto Mono"/>
              </a:rPr>
              <a:t>shovill</a:t>
            </a:r>
            <a:r>
              <a:rPr lang="en" sz="1050">
                <a:solidFill>
                  <a:srgbClr val="37474F"/>
                </a:solidFill>
                <a:latin typeface="Roboto Mono"/>
                <a:ea typeface="Roboto Mono"/>
                <a:cs typeface="Roboto Mono"/>
                <a:sym typeface="Roboto Mono"/>
              </a:rPr>
              <a:t>:</a:t>
            </a:r>
            <a:endParaRPr sz="1050">
              <a:solidFill>
                <a:srgbClr val="37474F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935"/>
              <a:buNone/>
            </a:pPr>
            <a:r>
              <a:rPr lang="en" sz="1050">
                <a:solidFill>
                  <a:srgbClr val="37474F"/>
                </a:solidFill>
                <a:latin typeface="Roboto Mono"/>
                <a:ea typeface="Roboto Mono"/>
                <a:cs typeface="Roboto Mono"/>
                <a:sym typeface="Roboto Mono"/>
              </a:rPr>
              <a:t>    cpus-per-task: </a:t>
            </a:r>
            <a:r>
              <a:rPr lang="en" sz="1050">
                <a:solidFill>
                  <a:srgbClr val="C53929"/>
                </a:solidFill>
                <a:latin typeface="Roboto Mono"/>
                <a:ea typeface="Roboto Mono"/>
                <a:cs typeface="Roboto Mono"/>
                <a:sym typeface="Roboto Mono"/>
              </a:rPr>
              <a:t>8</a:t>
            </a:r>
            <a:endParaRPr sz="1050">
              <a:solidFill>
                <a:srgbClr val="37474F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050">
                <a:solidFill>
                  <a:srgbClr val="37474F"/>
                </a:solidFill>
                <a:latin typeface="Roboto Mono"/>
                <a:ea typeface="Roboto Mono"/>
                <a:cs typeface="Roboto Mono"/>
                <a:sym typeface="Roboto Mono"/>
              </a:rPr>
              <a:t>    mem-per-cpu: </a:t>
            </a:r>
            <a:r>
              <a:rPr lang="en" sz="1050">
                <a:solidFill>
                  <a:srgbClr val="C53929"/>
                </a:solidFill>
                <a:latin typeface="Roboto Mono"/>
                <a:ea typeface="Roboto Mono"/>
                <a:cs typeface="Roboto Mono"/>
                <a:sym typeface="Roboto Mono"/>
              </a:rPr>
              <a:t>6000</a:t>
            </a:r>
            <a:endParaRPr sz="1050">
              <a:solidFill>
                <a:srgbClr val="C53929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935"/>
              <a:buNone/>
            </a:pPr>
            <a:r>
              <a:t/>
            </a:r>
            <a:endParaRPr b="1" sz="392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194" name="Google Shape;194;p31"/>
          <p:cNvSpPr txBox="1"/>
          <p:nvPr/>
        </p:nvSpPr>
        <p:spPr>
          <a:xfrm>
            <a:off x="241650" y="1270000"/>
            <a:ext cx="8660700" cy="169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50">
                <a:solidFill>
                  <a:srgbClr val="37474F"/>
                </a:solidFill>
                <a:latin typeface="Roboto Mono"/>
                <a:ea typeface="Roboto Mono"/>
                <a:cs typeface="Roboto Mono"/>
                <a:sym typeface="Roboto Mono"/>
              </a:rPr>
              <a:t>snakemake -s ~/scripts/snakemake/salmonella_workflow.smk \</a:t>
            </a:r>
            <a:endParaRPr sz="1550">
              <a:solidFill>
                <a:srgbClr val="37474F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50">
                <a:solidFill>
                  <a:srgbClr val="37474F"/>
                </a:solidFill>
                <a:latin typeface="Roboto Mono"/>
                <a:ea typeface="Roboto Mono"/>
                <a:cs typeface="Roboto Mono"/>
                <a:sym typeface="Roboto Mono"/>
              </a:rPr>
              <a:t>--cluster-config ~/.config/snakemake/salmonella_slurm/config.yaml \</a:t>
            </a:r>
            <a:endParaRPr sz="1550">
              <a:solidFill>
                <a:srgbClr val="37474F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50">
                <a:solidFill>
                  <a:srgbClr val="37474F"/>
                </a:solidFill>
                <a:latin typeface="Roboto Mono"/>
                <a:ea typeface="Roboto Mono"/>
                <a:cs typeface="Roboto Mono"/>
                <a:sym typeface="Roboto Mono"/>
              </a:rPr>
              <a:t>--cluster </a:t>
            </a:r>
            <a:r>
              <a:rPr lang="en" sz="1550">
                <a:solidFill>
                  <a:srgbClr val="388E3C"/>
                </a:solidFill>
                <a:latin typeface="Roboto Mono"/>
                <a:ea typeface="Roboto Mono"/>
                <a:cs typeface="Roboto Mono"/>
                <a:sym typeface="Roboto Mono"/>
              </a:rPr>
              <a:t>"sbatch --cpus-per-task={cluster.cpus-per-task} \</a:t>
            </a:r>
            <a:endParaRPr sz="1550">
              <a:solidFill>
                <a:srgbClr val="388E3C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50">
                <a:solidFill>
                  <a:srgbClr val="388E3C"/>
                </a:solidFill>
                <a:latin typeface="Roboto Mono"/>
                <a:ea typeface="Roboto Mono"/>
                <a:cs typeface="Roboto Mono"/>
                <a:sym typeface="Roboto Mono"/>
              </a:rPr>
              <a:t>--mem-per-cpu={cluster.mem-per-cpu}"</a:t>
            </a:r>
            <a:r>
              <a:rPr lang="en" sz="1550">
                <a:solidFill>
                  <a:srgbClr val="37474F"/>
                </a:solidFill>
                <a:latin typeface="Roboto Mono"/>
                <a:ea typeface="Roboto Mono"/>
                <a:cs typeface="Roboto Mono"/>
                <a:sym typeface="Roboto Mono"/>
              </a:rPr>
              <a:t>  \</a:t>
            </a:r>
            <a:endParaRPr sz="1550">
              <a:solidFill>
                <a:srgbClr val="37474F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550">
                <a:solidFill>
                  <a:srgbClr val="37474F"/>
                </a:solidFill>
                <a:latin typeface="Roboto Mono"/>
                <a:ea typeface="Roboto Mono"/>
                <a:cs typeface="Roboto Mono"/>
                <a:sym typeface="Roboto Mono"/>
              </a:rPr>
              <a:t>--jobs </a:t>
            </a:r>
            <a:r>
              <a:rPr lang="en" sz="1550">
                <a:solidFill>
                  <a:srgbClr val="C53929"/>
                </a:solidFill>
                <a:latin typeface="Roboto Mono"/>
                <a:ea typeface="Roboto Mono"/>
                <a:cs typeface="Roboto Mono"/>
                <a:sym typeface="Roboto Mono"/>
              </a:rPr>
              <a:t>1000</a:t>
            </a:r>
            <a:endParaRPr sz="1550">
              <a:solidFill>
                <a:srgbClr val="C53929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Why are we going to talk to you about workflow managers?</a:t>
            </a:r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p3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Practical exercise 3 - using snakemake on HPC</a:t>
            </a:r>
            <a:endParaRPr/>
          </a:p>
        </p:txBody>
      </p:sp>
      <p:sp>
        <p:nvSpPr>
          <p:cNvPr id="200" name="Google Shape;200;p32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Modify your snakemake script from the basic workflow to execute on the HPC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More information - </a:t>
            </a:r>
            <a:r>
              <a:rPr lang="en" u="sng">
                <a:solidFill>
                  <a:schemeClr val="hlink"/>
                </a:solidFill>
                <a:hlinkClick r:id="rId3"/>
              </a:rPr>
              <a:t>Cluster Execution — Snakemake 7.3.2 documentation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You will need to write a config file like on the previous slide, for this example you can just set a sensible `</a:t>
            </a:r>
            <a:r>
              <a:rPr lang="en" sz="1050">
                <a:solidFill>
                  <a:srgbClr val="3F51B5"/>
                </a:solidFill>
                <a:latin typeface="Roboto Mono"/>
                <a:ea typeface="Roboto Mono"/>
                <a:cs typeface="Roboto Mono"/>
                <a:sym typeface="Roboto Mono"/>
              </a:rPr>
              <a:t>__default__</a:t>
            </a:r>
            <a:r>
              <a:rPr lang="en"/>
              <a:t>` for all rules.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Then execute using the snakemake command from previous slide as a template.</a:t>
            </a:r>
            <a:endParaRPr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3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Acknowledgements &amp; further reading</a:t>
            </a:r>
            <a:endParaRPr/>
          </a:p>
        </p:txBody>
      </p:sp>
      <p:sp>
        <p:nvSpPr>
          <p:cNvPr id="206" name="Google Shape;206;p3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Anna Price, Cardiff/CLIMB - </a:t>
            </a:r>
            <a:r>
              <a:rPr lang="en" u="sng">
                <a:solidFill>
                  <a:schemeClr val="hlink"/>
                </a:solidFill>
                <a:hlinkClick r:id="rId3"/>
              </a:rPr>
              <a:t>https://www.youtube.com/watch?v=qORviM_ELdk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hlinkClick r:id="rId4"/>
              </a:rPr>
              <a:t>Reproducible, scalable, and shareable analysis pipelines with bioinformatics workflow managers | Nature Methods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hlinkClick r:id="rId5"/>
              </a:rPr>
              <a:t>Snakemake - Reproducible and Scalable Bioinformatic Workflows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hlinkClick r:id="rId6"/>
              </a:rPr>
              <a:t>https://snakemake.readthedocs.io/en/stable/tutorial/basics.html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Advantages of workflow managers</a:t>
            </a:r>
            <a:endParaRPr/>
          </a:p>
        </p:txBody>
      </p:sp>
      <p:sp>
        <p:nvSpPr>
          <p:cNvPr id="66" name="Google Shape;66;p15"/>
          <p:cNvSpPr txBox="1"/>
          <p:nvPr>
            <p:ph idx="1" type="body"/>
          </p:nvPr>
        </p:nvSpPr>
        <p:spPr>
          <a:xfrm>
            <a:off x="311700" y="1152475"/>
            <a:ext cx="8520600" cy="1830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175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-"/>
            </a:pPr>
            <a:r>
              <a:rPr lang="en"/>
              <a:t>Each job/task can run within its own environment/container</a:t>
            </a:r>
            <a:endParaRPr/>
          </a:p>
          <a:p>
            <a:pPr indent="-3175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-"/>
            </a:pPr>
            <a:r>
              <a:rPr lang="en"/>
              <a:t>Failures handled elegantly - and re-starting.</a:t>
            </a:r>
            <a:endParaRPr/>
          </a:p>
          <a:p>
            <a:pPr indent="-3175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-"/>
            </a:pPr>
            <a:r>
              <a:rPr lang="en"/>
              <a:t>Portable - can send it to collaborator and it should work (?)</a:t>
            </a:r>
            <a:endParaRPr/>
          </a:p>
          <a:p>
            <a:pPr indent="-3175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-"/>
            </a:pPr>
            <a:r>
              <a:rPr lang="en"/>
              <a:t>Scalable - same code can run on your laptop or an HPC with minor changes</a:t>
            </a:r>
            <a:endParaRPr/>
          </a:p>
          <a:p>
            <a:pPr indent="-3175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-"/>
            </a:pPr>
            <a:r>
              <a:rPr lang="en"/>
              <a:t>Efficient - parallelisable jobs run in parallel.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Workflow managers</a:t>
            </a:r>
            <a:endParaRPr/>
          </a:p>
        </p:txBody>
      </p:sp>
      <p:sp>
        <p:nvSpPr>
          <p:cNvPr id="72" name="Google Shape;72;p16"/>
          <p:cNvSpPr txBox="1"/>
          <p:nvPr>
            <p:ph idx="1" type="body"/>
          </p:nvPr>
        </p:nvSpPr>
        <p:spPr>
          <a:xfrm>
            <a:off x="311700" y="1152475"/>
            <a:ext cx="8520600" cy="262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b="1" lang="en"/>
              <a:t>Snakemake</a:t>
            </a:r>
            <a:endParaRPr b="1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Nextflow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Cromwell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Galaxy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Ruffus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BPipe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…</a:t>
            </a:r>
            <a:endParaRPr/>
          </a:p>
        </p:txBody>
      </p:sp>
      <p:sp>
        <p:nvSpPr>
          <p:cNvPr id="73" name="Google Shape;73;p16"/>
          <p:cNvSpPr txBox="1"/>
          <p:nvPr/>
        </p:nvSpPr>
        <p:spPr>
          <a:xfrm>
            <a:off x="4483350" y="1650375"/>
            <a:ext cx="3693300" cy="101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Choosing which one to use is a trade-off between learning curve, feature richness, and ease of use.</a:t>
            </a:r>
            <a:endParaRPr sz="18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One way to think about Snakemake scripts</a:t>
            </a:r>
            <a:endParaRPr/>
          </a:p>
        </p:txBody>
      </p:sp>
      <p:sp>
        <p:nvSpPr>
          <p:cNvPr id="79" name="Google Shape;79;p17"/>
          <p:cNvSpPr txBox="1"/>
          <p:nvPr>
            <p:ph idx="1" type="body"/>
          </p:nvPr>
        </p:nvSpPr>
        <p:spPr>
          <a:xfrm>
            <a:off x="311700" y="1152475"/>
            <a:ext cx="7802700" cy="151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74650" lvl="0" marL="457200" rtl="0" algn="l">
              <a:spcBef>
                <a:spcPts val="0"/>
              </a:spcBef>
              <a:spcAft>
                <a:spcPts val="0"/>
              </a:spcAft>
              <a:buSzPts val="2300"/>
              <a:buAutoNum type="arabicPeriod"/>
            </a:pPr>
            <a:r>
              <a:rPr lang="en" sz="2300"/>
              <a:t>What is the final thing you want out of this pipeline?</a:t>
            </a:r>
            <a:endParaRPr sz="2300"/>
          </a:p>
          <a:p>
            <a:pPr indent="-374650" lvl="0" marL="457200" rtl="0" algn="l">
              <a:spcBef>
                <a:spcPts val="0"/>
              </a:spcBef>
              <a:spcAft>
                <a:spcPts val="0"/>
              </a:spcAft>
              <a:buSzPts val="2300"/>
              <a:buAutoNum type="arabicPeriod"/>
            </a:pPr>
            <a:r>
              <a:rPr lang="en" sz="2300"/>
              <a:t>What is the process that will give you that thing?</a:t>
            </a:r>
            <a:endParaRPr sz="2300"/>
          </a:p>
          <a:p>
            <a:pPr indent="-374650" lvl="0" marL="457200" rtl="0" algn="l">
              <a:spcBef>
                <a:spcPts val="0"/>
              </a:spcBef>
              <a:spcAft>
                <a:spcPts val="0"/>
              </a:spcAft>
              <a:buSzPts val="2300"/>
              <a:buAutoNum type="arabicPeriod"/>
            </a:pPr>
            <a:r>
              <a:rPr lang="en" sz="2300"/>
              <a:t>What are the inputs for that process?</a:t>
            </a:r>
            <a:endParaRPr sz="2300"/>
          </a:p>
          <a:p>
            <a:pPr indent="-374650" lvl="0" marL="457200" rtl="0" algn="l">
              <a:spcBef>
                <a:spcPts val="0"/>
              </a:spcBef>
              <a:spcAft>
                <a:spcPts val="0"/>
              </a:spcAft>
              <a:buSzPts val="2300"/>
              <a:buAutoNum type="arabicPeriod"/>
            </a:pPr>
            <a:r>
              <a:rPr lang="en" sz="2300"/>
              <a:t>Where do those inputs come from?</a:t>
            </a:r>
            <a:endParaRPr sz="2300"/>
          </a:p>
        </p:txBody>
      </p:sp>
      <p:sp>
        <p:nvSpPr>
          <p:cNvPr id="80" name="Google Shape;80;p17"/>
          <p:cNvSpPr txBox="1"/>
          <p:nvPr/>
        </p:nvSpPr>
        <p:spPr>
          <a:xfrm>
            <a:off x="4512425" y="3641575"/>
            <a:ext cx="1056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Input files</a:t>
            </a:r>
            <a:endParaRPr/>
          </a:p>
        </p:txBody>
      </p:sp>
      <p:sp>
        <p:nvSpPr>
          <p:cNvPr id="81" name="Google Shape;81;p17"/>
          <p:cNvSpPr/>
          <p:nvPr/>
        </p:nvSpPr>
        <p:spPr>
          <a:xfrm>
            <a:off x="5401375" y="2774075"/>
            <a:ext cx="566875" cy="1040575"/>
          </a:xfrm>
          <a:custGeom>
            <a:rect b="b" l="l" r="r" t="t"/>
            <a:pathLst>
              <a:path extrusionOk="0" h="41623" w="22675">
                <a:moveTo>
                  <a:pt x="2950" y="0"/>
                </a:moveTo>
                <a:cubicBezTo>
                  <a:pt x="6227" y="4097"/>
                  <a:pt x="23106" y="17644"/>
                  <a:pt x="22614" y="24581"/>
                </a:cubicBezTo>
                <a:cubicBezTo>
                  <a:pt x="22122" y="31518"/>
                  <a:pt x="3769" y="38783"/>
                  <a:pt x="0" y="41623"/>
                </a:cubicBezTo>
              </a:path>
            </a:pathLst>
          </a:cu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stealth"/>
          </a:ln>
        </p:spPr>
      </p:sp>
      <p:sp>
        <p:nvSpPr>
          <p:cNvPr id="82" name="Google Shape;82;p17"/>
          <p:cNvSpPr/>
          <p:nvPr/>
        </p:nvSpPr>
        <p:spPr>
          <a:xfrm>
            <a:off x="5569325" y="1848975"/>
            <a:ext cx="2580200" cy="818025"/>
          </a:xfrm>
          <a:custGeom>
            <a:rect b="b" l="l" r="r" t="t"/>
            <a:pathLst>
              <a:path extrusionOk="0" h="32721" w="103208">
                <a:moveTo>
                  <a:pt x="0" y="32721"/>
                </a:moveTo>
                <a:cubicBezTo>
                  <a:pt x="16884" y="30928"/>
                  <a:pt x="90319" y="27417"/>
                  <a:pt x="101301" y="21963"/>
                </a:cubicBezTo>
                <a:cubicBezTo>
                  <a:pt x="112283" y="16510"/>
                  <a:pt x="71793" y="3661"/>
                  <a:pt x="65891" y="0"/>
                </a:cubicBezTo>
              </a:path>
            </a:pathLst>
          </a:cu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stealth"/>
          </a:ln>
        </p:spPr>
      </p:sp>
      <p:sp>
        <p:nvSpPr>
          <p:cNvPr id="83" name="Google Shape;83;p17"/>
          <p:cNvSpPr/>
          <p:nvPr/>
        </p:nvSpPr>
        <p:spPr>
          <a:xfrm>
            <a:off x="5968250" y="1848975"/>
            <a:ext cx="2580200" cy="818025"/>
          </a:xfrm>
          <a:custGeom>
            <a:rect b="b" l="l" r="r" t="t"/>
            <a:pathLst>
              <a:path extrusionOk="0" h="32721" w="103208">
                <a:moveTo>
                  <a:pt x="0" y="32721"/>
                </a:moveTo>
                <a:cubicBezTo>
                  <a:pt x="16884" y="30928"/>
                  <a:pt x="90319" y="27417"/>
                  <a:pt x="101301" y="21963"/>
                </a:cubicBezTo>
                <a:cubicBezTo>
                  <a:pt x="112283" y="16510"/>
                  <a:pt x="71793" y="3661"/>
                  <a:pt x="65891" y="0"/>
                </a:cubicBezTo>
              </a:path>
            </a:pathLst>
          </a:cu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stealth"/>
          </a:ln>
        </p:spPr>
      </p:sp>
      <p:sp>
        <p:nvSpPr>
          <p:cNvPr id="84" name="Google Shape;84;p17"/>
          <p:cNvSpPr/>
          <p:nvPr/>
        </p:nvSpPr>
        <p:spPr>
          <a:xfrm>
            <a:off x="6327563" y="1848975"/>
            <a:ext cx="2580200" cy="818025"/>
          </a:xfrm>
          <a:custGeom>
            <a:rect b="b" l="l" r="r" t="t"/>
            <a:pathLst>
              <a:path extrusionOk="0" h="32721" w="103208">
                <a:moveTo>
                  <a:pt x="0" y="32721"/>
                </a:moveTo>
                <a:cubicBezTo>
                  <a:pt x="16884" y="30928"/>
                  <a:pt x="90319" y="27417"/>
                  <a:pt x="101301" y="21963"/>
                </a:cubicBezTo>
                <a:cubicBezTo>
                  <a:pt x="112283" y="16510"/>
                  <a:pt x="71793" y="3661"/>
                  <a:pt x="65891" y="0"/>
                </a:cubicBezTo>
              </a:path>
            </a:pathLst>
          </a:cu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stealth"/>
          </a:ln>
        </p:spPr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8"/>
          <p:cNvSpPr txBox="1"/>
          <p:nvPr>
            <p:ph type="title"/>
          </p:nvPr>
        </p:nvSpPr>
        <p:spPr>
          <a:xfrm>
            <a:off x="139650" y="2239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One way to think about Snakemake scripts</a:t>
            </a:r>
            <a:endParaRPr/>
          </a:p>
        </p:txBody>
      </p:sp>
      <p:sp>
        <p:nvSpPr>
          <p:cNvPr id="90" name="Google Shape;90;p18"/>
          <p:cNvSpPr/>
          <p:nvPr/>
        </p:nvSpPr>
        <p:spPr>
          <a:xfrm>
            <a:off x="557075" y="1892000"/>
            <a:ext cx="1884600" cy="5325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Assembly</a:t>
            </a:r>
            <a:endParaRPr/>
          </a:p>
        </p:txBody>
      </p:sp>
      <p:sp>
        <p:nvSpPr>
          <p:cNvPr id="91" name="Google Shape;91;p18"/>
          <p:cNvSpPr/>
          <p:nvPr/>
        </p:nvSpPr>
        <p:spPr>
          <a:xfrm>
            <a:off x="557075" y="3202988"/>
            <a:ext cx="1884600" cy="5325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Trimmed reads</a:t>
            </a:r>
            <a:endParaRPr/>
          </a:p>
        </p:txBody>
      </p:sp>
      <p:sp>
        <p:nvSpPr>
          <p:cNvPr id="92" name="Google Shape;92;p18"/>
          <p:cNvSpPr/>
          <p:nvPr/>
        </p:nvSpPr>
        <p:spPr>
          <a:xfrm>
            <a:off x="557075" y="4406075"/>
            <a:ext cx="1884600" cy="5325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Raw</a:t>
            </a:r>
            <a:r>
              <a:rPr lang="en"/>
              <a:t> reads</a:t>
            </a:r>
            <a:endParaRPr/>
          </a:p>
        </p:txBody>
      </p:sp>
      <p:cxnSp>
        <p:nvCxnSpPr>
          <p:cNvPr id="93" name="Google Shape;93;p18"/>
          <p:cNvCxnSpPr>
            <a:stCxn id="91" idx="0"/>
            <a:endCxn id="90" idx="2"/>
          </p:cNvCxnSpPr>
          <p:nvPr/>
        </p:nvCxnSpPr>
        <p:spPr>
          <a:xfrm rot="10800000">
            <a:off x="1499375" y="2424488"/>
            <a:ext cx="0" cy="7785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94" name="Google Shape;94;p18"/>
          <p:cNvCxnSpPr>
            <a:stCxn id="92" idx="0"/>
            <a:endCxn id="91" idx="2"/>
          </p:cNvCxnSpPr>
          <p:nvPr/>
        </p:nvCxnSpPr>
        <p:spPr>
          <a:xfrm rot="10800000">
            <a:off x="1499375" y="3735575"/>
            <a:ext cx="0" cy="6705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95" name="Google Shape;95;p18"/>
          <p:cNvSpPr/>
          <p:nvPr/>
        </p:nvSpPr>
        <p:spPr>
          <a:xfrm>
            <a:off x="3093800" y="2293475"/>
            <a:ext cx="2281200" cy="8604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Process: </a:t>
            </a:r>
            <a:r>
              <a:rPr lang="en"/>
              <a:t>Assembly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Input: Trimmed Reads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Output: assembly.fasta</a:t>
            </a:r>
            <a:endParaRPr/>
          </a:p>
        </p:txBody>
      </p:sp>
      <p:sp>
        <p:nvSpPr>
          <p:cNvPr id="96" name="Google Shape;96;p18"/>
          <p:cNvSpPr/>
          <p:nvPr/>
        </p:nvSpPr>
        <p:spPr>
          <a:xfrm>
            <a:off x="2979050" y="3528113"/>
            <a:ext cx="2510700" cy="818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Process: read trimming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Input: raw reads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Output: trimmed reads</a:t>
            </a:r>
            <a:endParaRPr/>
          </a:p>
        </p:txBody>
      </p:sp>
      <p:cxnSp>
        <p:nvCxnSpPr>
          <p:cNvPr id="97" name="Google Shape;97;p18"/>
          <p:cNvCxnSpPr>
            <a:stCxn id="96" idx="0"/>
            <a:endCxn id="95" idx="2"/>
          </p:cNvCxnSpPr>
          <p:nvPr/>
        </p:nvCxnSpPr>
        <p:spPr>
          <a:xfrm rot="10800000">
            <a:off x="4234400" y="3154013"/>
            <a:ext cx="0" cy="3741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98" name="Google Shape;98;p18"/>
          <p:cNvSpPr txBox="1"/>
          <p:nvPr/>
        </p:nvSpPr>
        <p:spPr>
          <a:xfrm>
            <a:off x="6071100" y="4005875"/>
            <a:ext cx="1532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Given as files</a:t>
            </a:r>
            <a:endParaRPr/>
          </a:p>
        </p:txBody>
      </p:sp>
      <p:cxnSp>
        <p:nvCxnSpPr>
          <p:cNvPr id="99" name="Google Shape;99;p18"/>
          <p:cNvCxnSpPr>
            <a:stCxn id="98" idx="1"/>
            <a:endCxn id="100" idx="6"/>
          </p:cNvCxnSpPr>
          <p:nvPr/>
        </p:nvCxnSpPr>
        <p:spPr>
          <a:xfrm rot="10800000">
            <a:off x="5186700" y="3947375"/>
            <a:ext cx="884400" cy="25860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00" name="Google Shape;100;p18"/>
          <p:cNvSpPr/>
          <p:nvPr/>
        </p:nvSpPr>
        <p:spPr>
          <a:xfrm>
            <a:off x="3302000" y="3842025"/>
            <a:ext cx="1884600" cy="210600"/>
          </a:xfrm>
          <a:prstGeom prst="ellipse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1" name="Google Shape;101;p18"/>
          <p:cNvSpPr/>
          <p:nvPr/>
        </p:nvSpPr>
        <p:spPr>
          <a:xfrm>
            <a:off x="2907050" y="1386725"/>
            <a:ext cx="2654700" cy="5325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Process: Gather a</a:t>
            </a:r>
            <a:r>
              <a:rPr lang="en"/>
              <a:t>ssemblies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Input: assembly.fasta</a:t>
            </a:r>
            <a:endParaRPr/>
          </a:p>
        </p:txBody>
      </p:sp>
      <p:cxnSp>
        <p:nvCxnSpPr>
          <p:cNvPr id="102" name="Google Shape;102;p18"/>
          <p:cNvCxnSpPr>
            <a:stCxn id="95" idx="0"/>
            <a:endCxn id="101" idx="2"/>
          </p:cNvCxnSpPr>
          <p:nvPr/>
        </p:nvCxnSpPr>
        <p:spPr>
          <a:xfrm rot="10800000">
            <a:off x="4234400" y="1919375"/>
            <a:ext cx="0" cy="3741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pic>
        <p:nvPicPr>
          <p:cNvPr id="103" name="Google Shape;103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flipH="1">
            <a:off x="6185824" y="768425"/>
            <a:ext cx="2654701" cy="1769103"/>
          </a:xfrm>
          <a:prstGeom prst="rect">
            <a:avLst/>
          </a:prstGeom>
          <a:noFill/>
          <a:ln>
            <a:noFill/>
          </a:ln>
        </p:spPr>
      </p:pic>
      <p:sp>
        <p:nvSpPr>
          <p:cNvPr id="104" name="Google Shape;104;p18"/>
          <p:cNvSpPr txBox="1"/>
          <p:nvPr/>
        </p:nvSpPr>
        <p:spPr>
          <a:xfrm>
            <a:off x="5677138" y="1368800"/>
            <a:ext cx="3933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/>
              <a:t>=</a:t>
            </a:r>
            <a:endParaRPr sz="2200"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19"/>
          <p:cNvSpPr txBox="1"/>
          <p:nvPr>
            <p:ph type="title"/>
          </p:nvPr>
        </p:nvSpPr>
        <p:spPr>
          <a:xfrm>
            <a:off x="311700" y="682238"/>
            <a:ext cx="33051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Snakemake</a:t>
            </a:r>
            <a:endParaRPr/>
          </a:p>
        </p:txBody>
      </p:sp>
      <p:sp>
        <p:nvSpPr>
          <p:cNvPr id="110" name="Google Shape;110;p19"/>
          <p:cNvSpPr txBox="1"/>
          <p:nvPr>
            <p:ph idx="1" type="body"/>
          </p:nvPr>
        </p:nvSpPr>
        <p:spPr>
          <a:xfrm>
            <a:off x="311700" y="1438750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Based on Python &amp; Make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Split your workflow into separate “rules”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One rule per process normally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Rules have: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A rule name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Input files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Output files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A command to turn the input into the output</a:t>
            </a:r>
            <a:endParaRPr/>
          </a:p>
        </p:txBody>
      </p:sp>
      <p:pic>
        <p:nvPicPr>
          <p:cNvPr id="111" name="Google Shape;111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33513" y="392313"/>
            <a:ext cx="3952875" cy="11525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2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An example Snakemake script</a:t>
            </a:r>
            <a:endParaRPr/>
          </a:p>
        </p:txBody>
      </p:sp>
      <p:sp>
        <p:nvSpPr>
          <p:cNvPr id="117" name="Google Shape;117;p20"/>
          <p:cNvSpPr txBox="1"/>
          <p:nvPr>
            <p:ph idx="1" type="body"/>
          </p:nvPr>
        </p:nvSpPr>
        <p:spPr>
          <a:xfrm>
            <a:off x="311700" y="1542650"/>
            <a:ext cx="8520600" cy="225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52"/>
              <a:buFont typeface="Arial"/>
              <a:buNone/>
            </a:pPr>
            <a:r>
              <a:rPr lang="en" sz="1725">
                <a:solidFill>
                  <a:srgbClr val="37474F"/>
                </a:solidFill>
                <a:latin typeface="Roboto Mono"/>
                <a:ea typeface="Roboto Mono"/>
                <a:cs typeface="Roboto Mono"/>
                <a:sym typeface="Roboto Mono"/>
              </a:rPr>
              <a:t>rule bwa_map:</a:t>
            </a:r>
            <a:endParaRPr sz="1725">
              <a:solidFill>
                <a:srgbClr val="37474F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52"/>
              <a:buFont typeface="Arial"/>
              <a:buNone/>
            </a:pPr>
            <a:r>
              <a:rPr lang="en" sz="1725">
                <a:solidFill>
                  <a:srgbClr val="37474F"/>
                </a:solidFill>
                <a:latin typeface="Roboto Mono"/>
                <a:ea typeface="Roboto Mono"/>
                <a:cs typeface="Roboto Mono"/>
                <a:sym typeface="Roboto Mono"/>
              </a:rPr>
              <a:t>    </a:t>
            </a:r>
            <a:r>
              <a:rPr lang="en" sz="1725">
                <a:solidFill>
                  <a:srgbClr val="3F51B5"/>
                </a:solidFill>
                <a:latin typeface="Roboto Mono"/>
                <a:ea typeface="Roboto Mono"/>
                <a:cs typeface="Roboto Mono"/>
                <a:sym typeface="Roboto Mono"/>
              </a:rPr>
              <a:t>input</a:t>
            </a:r>
            <a:r>
              <a:rPr lang="en" sz="1725">
                <a:solidFill>
                  <a:srgbClr val="37474F"/>
                </a:solidFill>
                <a:latin typeface="Roboto Mono"/>
                <a:ea typeface="Roboto Mono"/>
                <a:cs typeface="Roboto Mono"/>
                <a:sym typeface="Roboto Mono"/>
              </a:rPr>
              <a:t>: </a:t>
            </a:r>
            <a:r>
              <a:rPr lang="en" sz="1725">
                <a:solidFill>
                  <a:srgbClr val="388E3C"/>
                </a:solidFill>
                <a:latin typeface="Roboto Mono"/>
                <a:ea typeface="Roboto Mono"/>
                <a:cs typeface="Roboto Mono"/>
                <a:sym typeface="Roboto Mono"/>
              </a:rPr>
              <a:t>"data/genome.fa"</a:t>
            </a:r>
            <a:r>
              <a:rPr lang="en" sz="1725">
                <a:solidFill>
                  <a:srgbClr val="37474F"/>
                </a:solidFill>
                <a:latin typeface="Roboto Mono"/>
                <a:ea typeface="Roboto Mono"/>
                <a:cs typeface="Roboto Mono"/>
                <a:sym typeface="Roboto Mono"/>
              </a:rPr>
              <a:t>, </a:t>
            </a:r>
            <a:r>
              <a:rPr lang="en" sz="1725">
                <a:solidFill>
                  <a:srgbClr val="388E3C"/>
                </a:solidFill>
                <a:latin typeface="Roboto Mono"/>
                <a:ea typeface="Roboto Mono"/>
                <a:cs typeface="Roboto Mono"/>
                <a:sym typeface="Roboto Mono"/>
              </a:rPr>
              <a:t>"data/samples/A.fastq"</a:t>
            </a:r>
            <a:endParaRPr sz="1725">
              <a:solidFill>
                <a:srgbClr val="37474F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52"/>
              <a:buFont typeface="Arial"/>
              <a:buNone/>
            </a:pPr>
            <a:r>
              <a:rPr lang="en" sz="1725">
                <a:solidFill>
                  <a:srgbClr val="37474F"/>
                </a:solidFill>
                <a:latin typeface="Roboto Mono"/>
                <a:ea typeface="Roboto Mono"/>
                <a:cs typeface="Roboto Mono"/>
                <a:sym typeface="Roboto Mono"/>
              </a:rPr>
              <a:t>    </a:t>
            </a:r>
            <a:r>
              <a:rPr lang="en" sz="1725">
                <a:solidFill>
                  <a:srgbClr val="3F51B5"/>
                </a:solidFill>
                <a:latin typeface="Roboto Mono"/>
                <a:ea typeface="Roboto Mono"/>
                <a:cs typeface="Roboto Mono"/>
                <a:sym typeface="Roboto Mono"/>
              </a:rPr>
              <a:t>output</a:t>
            </a:r>
            <a:r>
              <a:rPr lang="en" sz="1725">
                <a:solidFill>
                  <a:srgbClr val="37474F"/>
                </a:solidFill>
                <a:latin typeface="Roboto Mono"/>
                <a:ea typeface="Roboto Mono"/>
                <a:cs typeface="Roboto Mono"/>
                <a:sym typeface="Roboto Mono"/>
              </a:rPr>
              <a:t>: </a:t>
            </a:r>
            <a:r>
              <a:rPr lang="en" sz="1725">
                <a:solidFill>
                  <a:srgbClr val="388E3C"/>
                </a:solidFill>
                <a:latin typeface="Roboto Mono"/>
                <a:ea typeface="Roboto Mono"/>
                <a:cs typeface="Roboto Mono"/>
                <a:sym typeface="Roboto Mono"/>
              </a:rPr>
              <a:t>"mapped_reads/A.bam"</a:t>
            </a:r>
            <a:endParaRPr sz="1725">
              <a:solidFill>
                <a:srgbClr val="37474F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30000"/>
              </a:lnSpc>
              <a:spcBef>
                <a:spcPts val="1200"/>
              </a:spcBef>
              <a:spcAft>
                <a:spcPts val="0"/>
              </a:spcAft>
              <a:buSzPts val="852"/>
              <a:buNone/>
            </a:pPr>
            <a:r>
              <a:rPr lang="en" sz="1725">
                <a:solidFill>
                  <a:srgbClr val="37474F"/>
                </a:solidFill>
                <a:latin typeface="Roboto Mono"/>
                <a:ea typeface="Roboto Mono"/>
                <a:cs typeface="Roboto Mono"/>
                <a:sym typeface="Roboto Mono"/>
              </a:rPr>
              <a:t>    </a:t>
            </a:r>
            <a:r>
              <a:rPr lang="en" sz="1725">
                <a:solidFill>
                  <a:srgbClr val="3F51B5"/>
                </a:solidFill>
                <a:latin typeface="Roboto Mono"/>
                <a:ea typeface="Roboto Mono"/>
                <a:cs typeface="Roboto Mono"/>
                <a:sym typeface="Roboto Mono"/>
              </a:rPr>
              <a:t>shell</a:t>
            </a:r>
            <a:r>
              <a:rPr lang="en" sz="1725">
                <a:solidFill>
                  <a:srgbClr val="37474F"/>
                </a:solidFill>
                <a:latin typeface="Roboto Mono"/>
                <a:ea typeface="Roboto Mono"/>
                <a:cs typeface="Roboto Mono"/>
                <a:sym typeface="Roboto Mono"/>
              </a:rPr>
              <a:t>: </a:t>
            </a:r>
            <a:r>
              <a:rPr lang="en" sz="1725">
                <a:solidFill>
                  <a:srgbClr val="388E3C"/>
                </a:solidFill>
                <a:latin typeface="Roboto Mono"/>
                <a:ea typeface="Roboto Mono"/>
                <a:cs typeface="Roboto Mono"/>
                <a:sym typeface="Roboto Mono"/>
              </a:rPr>
              <a:t>"bwa mem {input} | samtools view -Sb - &gt; {output}"</a:t>
            </a:r>
            <a:endParaRPr sz="176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Running Snakemake scripts</a:t>
            </a:r>
            <a:endParaRPr/>
          </a:p>
        </p:txBody>
      </p:sp>
      <p:sp>
        <p:nvSpPr>
          <p:cNvPr id="123" name="Google Shape;123;p21"/>
          <p:cNvSpPr txBox="1"/>
          <p:nvPr>
            <p:ph idx="1" type="body"/>
          </p:nvPr>
        </p:nvSpPr>
        <p:spPr>
          <a:xfrm>
            <a:off x="311700" y="1611325"/>
            <a:ext cx="8520600" cy="1043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52"/>
              <a:buNone/>
            </a:pPr>
            <a:r>
              <a:rPr lang="en" sz="1717">
                <a:solidFill>
                  <a:srgbClr val="000000"/>
                </a:solidFill>
              </a:rPr>
              <a:t>If the </a:t>
            </a:r>
            <a:r>
              <a:rPr lang="en" sz="1717">
                <a:solidFill>
                  <a:srgbClr val="000000"/>
                </a:solidFill>
              </a:rPr>
              <a:t>contents</a:t>
            </a:r>
            <a:r>
              <a:rPr lang="en" sz="1717">
                <a:solidFill>
                  <a:srgbClr val="000000"/>
                </a:solidFill>
              </a:rPr>
              <a:t> of the previous slide is saved as “my_mapping_pipeline.smk” then to run it we would do:</a:t>
            </a:r>
            <a:endParaRPr sz="1717">
              <a:solidFill>
                <a:srgbClr val="000000"/>
              </a:solidFill>
            </a:endParaRPr>
          </a:p>
          <a:p>
            <a:pPr indent="45720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52"/>
              <a:buNone/>
            </a:pPr>
            <a:r>
              <a:rPr lang="en" sz="1717">
                <a:solidFill>
                  <a:srgbClr val="000000"/>
                </a:solidFill>
              </a:rPr>
              <a:t>`snakemake -s my_mapping_pipeline.smk`</a:t>
            </a:r>
            <a:endParaRPr sz="1717">
              <a:solidFill>
                <a:srgbClr val="000000"/>
              </a:solidFill>
            </a:endParaRPr>
          </a:p>
          <a:p>
            <a:pPr indent="45720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52"/>
              <a:buNone/>
            </a:pPr>
            <a:r>
              <a:t/>
            </a:r>
            <a:endParaRPr sz="1717">
              <a:solidFill>
                <a:srgbClr val="000000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52"/>
              <a:buNone/>
            </a:pPr>
            <a:r>
              <a:t/>
            </a:r>
            <a:endParaRPr sz="1717">
              <a:solidFill>
                <a:srgbClr val="000000"/>
              </a:solidFill>
            </a:endParaRPr>
          </a:p>
        </p:txBody>
      </p:sp>
      <p:sp>
        <p:nvSpPr>
          <p:cNvPr id="124" name="Google Shape;124;p21"/>
          <p:cNvSpPr txBox="1"/>
          <p:nvPr/>
        </p:nvSpPr>
        <p:spPr>
          <a:xfrm>
            <a:off x="311700" y="3097175"/>
            <a:ext cx="7775700" cy="70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700">
                <a:solidFill>
                  <a:schemeClr val="dk1"/>
                </a:solidFill>
              </a:rPr>
              <a:t>Alternatively you can save the contents in a file called `Snakefile` and then just run `snakemake` in the directory containing `Snakefile` and it will run the script.</a:t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