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22" Type="http://schemas.openxmlformats.org/officeDocument/2006/relationships/slide" Target="slides/slide17.xml"/><Relationship Id="rId10" Type="http://schemas.openxmlformats.org/officeDocument/2006/relationships/slide" Target="slides/slide5.xml"/><Relationship Id="rId21" Type="http://schemas.openxmlformats.org/officeDocument/2006/relationships/slide" Target="slides/slide16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medium.com/@QuantStack/open-software-packaging-for-science-61cecee7fc23" TargetMode="Externa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realpython.com/python-virtual-environments-a-primer/" TargetMode="Externa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" name="Google Shape;52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0" name="Google Shape;120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8" name="Google Shape;128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https://medium.com/@QuantStack/open-software-packaging-for-science-61cecee7fc23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5" name="Google Shape;135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2" name="Google Shape;142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https://realpython.com/python-virtual-environments-a-primer/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8" name="Google Shape;148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6" name="Google Shape;156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2" name="Google Shape;162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8" name="Google Shape;168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7" name="Google Shape;5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3" name="Google Shape;63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0" name="Google Shape;80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5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8" name="Google Shape;88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3" name="Google Shape;93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0" name="Google Shape;100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5" name="Google Shape;10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3" name="Google Shape;11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5" name="Google Shape;15;p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6" name="Google Shape;16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hyperlink" Target="https://www.youtube.com/watch?v=qORviM_ELdk" TargetMode="External"/><Relationship Id="rId4" Type="http://schemas.openxmlformats.org/officeDocument/2006/relationships/hyperlink" Target="https://medium.com/@QuantStack/open-software-packaging-for-science-61cecee7fc23" TargetMode="External"/><Relationship Id="rId5" Type="http://schemas.openxmlformats.org/officeDocument/2006/relationships/hyperlink" Target="https://realpython.com/python-virtual-environments-a-primer/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3103856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4580"/>
              <a:t>Why are we going to talk to you about environments/containers?</a:t>
            </a:r>
            <a:br>
              <a:rPr lang="en" sz="4580"/>
            </a:br>
            <a:endParaRPr sz="458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conda</a:t>
            </a:r>
            <a:endParaRPr/>
          </a:p>
        </p:txBody>
      </p:sp>
      <p:sp>
        <p:nvSpPr>
          <p:cNvPr id="123" name="Google Shape;123;p22"/>
          <p:cNvSpPr txBox="1"/>
          <p:nvPr>
            <p:ph idx="1" type="body"/>
          </p:nvPr>
        </p:nvSpPr>
        <p:spPr>
          <a:xfrm>
            <a:off x="311700" y="1152475"/>
            <a:ext cx="42603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Thousands of packages available to install via conda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Different “channels” that are the location where packages are hosted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Channels include</a:t>
            </a:r>
            <a:endParaRPr/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Bioconda - for bioinformatics software</a:t>
            </a:r>
            <a:endParaRPr/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Conda-forge - miscellaneous community provided packages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Channels are searched in order</a:t>
            </a:r>
            <a:endParaRPr/>
          </a:p>
        </p:txBody>
      </p:sp>
      <p:pic>
        <p:nvPicPr>
          <p:cNvPr id="124" name="Google Shape;124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2000" y="945213"/>
            <a:ext cx="4408301" cy="3253075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22"/>
          <p:cNvSpPr txBox="1"/>
          <p:nvPr/>
        </p:nvSpPr>
        <p:spPr>
          <a:xfrm>
            <a:off x="7064175" y="3477075"/>
            <a:ext cx="1857000" cy="400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Bioconda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3"/>
          <p:cNvSpPr txBox="1"/>
          <p:nvPr>
            <p:ph idx="1" type="body"/>
          </p:nvPr>
        </p:nvSpPr>
        <p:spPr>
          <a:xfrm>
            <a:off x="311700" y="1152475"/>
            <a:ext cx="47205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2500" lnSpcReduction="20000"/>
          </a:bodyPr>
          <a:lstStyle/>
          <a:p>
            <a:pPr indent="-334327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/>
              <a:t>Conda became a victim of its own success - as the number of packages increases, the time taken to “solve the dependencies” has increased.</a:t>
            </a:r>
            <a:endParaRPr/>
          </a:p>
          <a:p>
            <a:pPr indent="-310832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"/>
              <a:t>What is the current state of the software environment on the computer?</a:t>
            </a:r>
            <a:endParaRPr/>
          </a:p>
          <a:p>
            <a:pPr indent="-310832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"/>
              <a:t>What is the desired state of the software environment (for the new software)?</a:t>
            </a:r>
            <a:endParaRPr/>
          </a:p>
          <a:p>
            <a:pPr indent="-310832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"/>
              <a:t>Make an upgrade plan that allows installation of new software, without breaking existing software.</a:t>
            </a:r>
            <a:endParaRPr/>
          </a:p>
          <a:p>
            <a:pPr indent="-334327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/>
              <a:t>Two things slow down conda:</a:t>
            </a:r>
            <a:endParaRPr/>
          </a:p>
          <a:p>
            <a:pPr indent="-310832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"/>
              <a:t>Increasing numbers of packages installed on your computer</a:t>
            </a:r>
            <a:endParaRPr/>
          </a:p>
          <a:p>
            <a:pPr indent="-310832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"/>
              <a:t>Increasing number of packages available for installation.</a:t>
            </a:r>
            <a:endParaRPr/>
          </a:p>
        </p:txBody>
      </p:sp>
      <p:sp>
        <p:nvSpPr>
          <p:cNvPr id="131" name="Google Shape;131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Mamba</a:t>
            </a:r>
            <a:endParaRPr/>
          </a:p>
        </p:txBody>
      </p:sp>
      <p:pic>
        <p:nvPicPr>
          <p:cNvPr id="132" name="Google Shape;132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10650" y="1978050"/>
            <a:ext cx="3378450" cy="176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4"/>
          <p:cNvSpPr txBox="1"/>
          <p:nvPr>
            <p:ph idx="1" type="body"/>
          </p:nvPr>
        </p:nvSpPr>
        <p:spPr>
          <a:xfrm>
            <a:off x="311700" y="1152475"/>
            <a:ext cx="47205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Mamba is a “drop in” replacement for conda that is much quicker:</a:t>
            </a:r>
            <a:endParaRPr/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`mamba install`</a:t>
            </a:r>
            <a:endParaRPr/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`mamba create`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Uses the libsolv dependency solver and optimised code in C++</a:t>
            </a:r>
            <a:endParaRPr/>
          </a:p>
        </p:txBody>
      </p:sp>
      <p:sp>
        <p:nvSpPr>
          <p:cNvPr id="138" name="Google Shape;138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Mamba</a:t>
            </a:r>
            <a:endParaRPr/>
          </a:p>
        </p:txBody>
      </p:sp>
      <p:pic>
        <p:nvPicPr>
          <p:cNvPr id="139" name="Google Shape;139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10650" y="1978050"/>
            <a:ext cx="3378450" cy="176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Conda environments</a:t>
            </a:r>
            <a:endParaRPr/>
          </a:p>
        </p:txBody>
      </p:sp>
      <p:sp>
        <p:nvSpPr>
          <p:cNvPr id="145" name="Google Shape;145;p2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Conda is also an environment manager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Environments (also known as virtual environments) are a way to have separate and independent installations of software on the same computer.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They work by modifying the $PATH variable (very simple explanation).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Advantages of environments:</a:t>
            </a:r>
            <a:endParaRPr/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Software installs quickly (if there isn’t much inside your environment)</a:t>
            </a:r>
            <a:endParaRPr/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It’s possible to have software that requires e.g. different versions of the same dependencies.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Default environment is called `base`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What do you want your base environment to look like?</a:t>
            </a:r>
            <a:endParaRPr/>
          </a:p>
        </p:txBody>
      </p:sp>
      <p:pic>
        <p:nvPicPr>
          <p:cNvPr id="151" name="Google Shape;151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688800" y="1785250"/>
            <a:ext cx="3936375" cy="2361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2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8800" y="1785250"/>
            <a:ext cx="3542751" cy="2361826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26"/>
          <p:cNvSpPr txBox="1"/>
          <p:nvPr/>
        </p:nvSpPr>
        <p:spPr>
          <a:xfrm>
            <a:off x="3982950" y="2704563"/>
            <a:ext cx="8355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" sz="2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vs</a:t>
            </a:r>
            <a:endParaRPr b="0" i="0" sz="2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Limitations of Conda</a:t>
            </a:r>
            <a:endParaRPr/>
          </a:p>
        </p:txBody>
      </p:sp>
      <p:sp>
        <p:nvSpPr>
          <p:cNvPr id="159" name="Google Shape;159;p27"/>
          <p:cNvSpPr txBox="1"/>
          <p:nvPr>
            <p:ph idx="1" type="body"/>
          </p:nvPr>
        </p:nvSpPr>
        <p:spPr>
          <a:xfrm>
            <a:off x="311700" y="1152475"/>
            <a:ext cx="8520600" cy="261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Can be differences in dependency resolution solutions between platforms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Conda environments are not inherently cross-platform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800"/>
              <a:buNone/>
            </a:pPr>
            <a:r>
              <a:rPr lang="en"/>
              <a:t>I.e. doesn’t *necessarily* solve the “works on my machine” problem.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Outline of practical</a:t>
            </a:r>
            <a:endParaRPr/>
          </a:p>
        </p:txBody>
      </p:sp>
      <p:sp>
        <p:nvSpPr>
          <p:cNvPr id="165" name="Google Shape;165;p2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Install miniconda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Use conda to install mamba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Use mamba to install a package into the base environment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Use mamba to create a new environment and install software into it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Install software into an existing environment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Install software from a yaml file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Export the specification for an existing environment to a yaml file, and create a new environment from that file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Acknowledgements &amp; further reading</a:t>
            </a:r>
            <a:endParaRPr/>
          </a:p>
        </p:txBody>
      </p:sp>
      <p:sp>
        <p:nvSpPr>
          <p:cNvPr id="171" name="Google Shape;171;p2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/>
              <a:t>Anna Price, Cardiff/CLIMB - </a:t>
            </a: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https://www.youtube.com/watch?v=qORviM_ELdk</a:t>
            </a:r>
            <a:r>
              <a:rPr lang="en"/>
              <a:t>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rPr lang="en" sz="1100" u="sng">
                <a:solidFill>
                  <a:schemeClr val="hlink"/>
                </a:solidFill>
                <a:hlinkClick r:id="rId4"/>
              </a:rPr>
              <a:t>Open Software Packaging for Science | by QuantStack | Medium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 sz="1100" u="sng">
                <a:solidFill>
                  <a:schemeClr val="hlink"/>
                </a:solidFill>
                <a:hlinkClick r:id="rId5"/>
              </a:rPr>
              <a:t>Python Virtual Environments: A Primer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/>
          <p:nvPr>
            <p:ph idx="4294967295"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3400"/>
              <a:t>There are two* universally painful parts of being a bioinformatician:</a:t>
            </a:r>
            <a:endParaRPr sz="34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sz="3400"/>
          </a:p>
          <a:p>
            <a:pPr indent="-444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00"/>
              <a:buChar char="●"/>
            </a:pPr>
            <a:r>
              <a:rPr lang="en" sz="3400"/>
              <a:t>Software installation</a:t>
            </a:r>
            <a:endParaRPr sz="3400"/>
          </a:p>
          <a:p>
            <a:pPr indent="-444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00"/>
              <a:buChar char="●"/>
            </a:pPr>
            <a:r>
              <a:rPr lang="en" sz="3400"/>
              <a:t>Reproducibility</a:t>
            </a:r>
            <a:endParaRPr sz="34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sz="34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3400"/>
              <a:t>Environments/containers can help solve both these problems</a:t>
            </a:r>
            <a:endParaRPr sz="3400"/>
          </a:p>
        </p:txBody>
      </p:sp>
      <p:sp>
        <p:nvSpPr>
          <p:cNvPr id="60" name="Google Shape;60;p14"/>
          <p:cNvSpPr txBox="1"/>
          <p:nvPr/>
        </p:nvSpPr>
        <p:spPr>
          <a:xfrm>
            <a:off x="7177900" y="4618800"/>
            <a:ext cx="1779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*at least two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/>
        </p:nvSpPr>
        <p:spPr>
          <a:xfrm>
            <a:off x="1530075" y="1546325"/>
            <a:ext cx="15351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Ease of use for developers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Google Shape;66;p15"/>
          <p:cNvSpPr txBox="1"/>
          <p:nvPr/>
        </p:nvSpPr>
        <p:spPr>
          <a:xfrm>
            <a:off x="5078800" y="1492400"/>
            <a:ext cx="11505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Ease of use for users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p15"/>
          <p:cNvSpPr/>
          <p:nvPr/>
        </p:nvSpPr>
        <p:spPr>
          <a:xfrm>
            <a:off x="2218125" y="2154900"/>
            <a:ext cx="889500" cy="2199000"/>
          </a:xfrm>
          <a:prstGeom prst="rtTriangle">
            <a:avLst/>
          </a:prstGeom>
          <a:gradFill>
            <a:gsLst>
              <a:gs pos="0">
                <a:srgbClr val="F5D0D0"/>
              </a:gs>
              <a:gs pos="100000">
                <a:srgbClr val="D96868"/>
              </a:gs>
            </a:gsLst>
            <a:lin ang="5400012" scaled="0"/>
          </a:gra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15"/>
          <p:cNvSpPr txBox="1"/>
          <p:nvPr/>
        </p:nvSpPr>
        <p:spPr>
          <a:xfrm>
            <a:off x="1530075" y="2215850"/>
            <a:ext cx="627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Hard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p15"/>
          <p:cNvSpPr txBox="1"/>
          <p:nvPr/>
        </p:nvSpPr>
        <p:spPr>
          <a:xfrm>
            <a:off x="1530075" y="3953600"/>
            <a:ext cx="627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Easy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p15"/>
          <p:cNvSpPr txBox="1"/>
          <p:nvPr/>
        </p:nvSpPr>
        <p:spPr>
          <a:xfrm>
            <a:off x="6262225" y="3845900"/>
            <a:ext cx="818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Hard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p15"/>
          <p:cNvSpPr txBox="1"/>
          <p:nvPr/>
        </p:nvSpPr>
        <p:spPr>
          <a:xfrm>
            <a:off x="6275300" y="2215850"/>
            <a:ext cx="818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Easy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" name="Google Shape;72;p15"/>
          <p:cNvSpPr txBox="1"/>
          <p:nvPr/>
        </p:nvSpPr>
        <p:spPr>
          <a:xfrm>
            <a:off x="3431625" y="2333075"/>
            <a:ext cx="1252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apt-get/yum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" name="Google Shape;73;p15"/>
          <p:cNvSpPr txBox="1"/>
          <p:nvPr/>
        </p:nvSpPr>
        <p:spPr>
          <a:xfrm>
            <a:off x="3271063" y="3738200"/>
            <a:ext cx="17748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Some scripts and a list of dependencies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" name="Google Shape;74;p15"/>
          <p:cNvSpPr txBox="1"/>
          <p:nvPr/>
        </p:nvSpPr>
        <p:spPr>
          <a:xfrm>
            <a:off x="246600" y="838275"/>
            <a:ext cx="86508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Traditionally (i.e. before 2016) there was a trade off between the simplicity of making software available and the simplicity of installing software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15"/>
          <p:cNvSpPr/>
          <p:nvPr/>
        </p:nvSpPr>
        <p:spPr>
          <a:xfrm rot="10800000">
            <a:off x="5209300" y="2202380"/>
            <a:ext cx="889500" cy="2085300"/>
          </a:xfrm>
          <a:prstGeom prst="rtTriangle">
            <a:avLst/>
          </a:prstGeom>
          <a:gradFill>
            <a:gsLst>
              <a:gs pos="0">
                <a:srgbClr val="F5D0D0"/>
              </a:gs>
              <a:gs pos="100000">
                <a:srgbClr val="D96868"/>
              </a:gs>
            </a:gsLst>
            <a:lin ang="5400012" scaled="0"/>
          </a:gra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" name="Google Shape;76;p15"/>
          <p:cNvSpPr txBox="1"/>
          <p:nvPr/>
        </p:nvSpPr>
        <p:spPr>
          <a:xfrm>
            <a:off x="180250" y="4531025"/>
            <a:ext cx="86508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Virtual environments and containers provide a “happy medium” - relatively straightforward for both users and developers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Google Shape;77;p15"/>
          <p:cNvSpPr txBox="1"/>
          <p:nvPr/>
        </p:nvSpPr>
        <p:spPr>
          <a:xfrm>
            <a:off x="246600" y="213025"/>
            <a:ext cx="47196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Installation</a:t>
            </a:r>
            <a:endParaRPr b="1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6"/>
          <p:cNvSpPr txBox="1"/>
          <p:nvPr/>
        </p:nvSpPr>
        <p:spPr>
          <a:xfrm>
            <a:off x="246600" y="213025"/>
            <a:ext cx="47196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Reproducibility</a:t>
            </a:r>
            <a:endParaRPr b="1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" name="Google Shape;83;p16"/>
          <p:cNvSpPr txBox="1"/>
          <p:nvPr/>
        </p:nvSpPr>
        <p:spPr>
          <a:xfrm>
            <a:off x="671875" y="1450250"/>
            <a:ext cx="4719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“It works on my machine”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p16"/>
          <p:cNvSpPr txBox="1"/>
          <p:nvPr/>
        </p:nvSpPr>
        <p:spPr>
          <a:xfrm>
            <a:off x="671875" y="2630125"/>
            <a:ext cx="69726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“We build our computer systems the way we build our cities: over time, without a plan, on top of ruins” - Ellen Ullman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16"/>
          <p:cNvSpPr txBox="1"/>
          <p:nvPr/>
        </p:nvSpPr>
        <p:spPr>
          <a:xfrm>
            <a:off x="717300" y="4076325"/>
            <a:ext cx="75579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solution is to make our machines as similar as possible, and to start from fresh each time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4572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environments and containers help us do this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7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"/>
              <a:t>Conda and Conda environments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8"/>
          <p:cNvSpPr txBox="1"/>
          <p:nvPr>
            <p:ph type="title"/>
          </p:nvPr>
        </p:nvSpPr>
        <p:spPr>
          <a:xfrm>
            <a:off x="311700" y="25935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(Python) package management is (was?) a mess</a:t>
            </a:r>
            <a:endParaRPr/>
          </a:p>
        </p:txBody>
      </p:sp>
      <p:pic>
        <p:nvPicPr>
          <p:cNvPr id="96" name="Google Shape;96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06400" y="971275"/>
            <a:ext cx="3860205" cy="3820975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8"/>
          <p:cNvSpPr txBox="1"/>
          <p:nvPr/>
        </p:nvSpPr>
        <p:spPr>
          <a:xfrm>
            <a:off x="0" y="474330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https://xkcd.com/1987/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9"/>
          <p:cNvSpPr txBox="1"/>
          <p:nvPr>
            <p:ph type="title"/>
          </p:nvPr>
        </p:nvSpPr>
        <p:spPr>
          <a:xfrm>
            <a:off x="576975" y="1670575"/>
            <a:ext cx="5290800" cy="228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6400"/>
              <a:t>Introduction to Conda</a:t>
            </a:r>
            <a:endParaRPr sz="64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What is the problem?</a:t>
            </a:r>
            <a:endParaRPr/>
          </a:p>
        </p:txBody>
      </p:sp>
      <p:sp>
        <p:nvSpPr>
          <p:cNvPr id="108" name="Google Shape;108;p2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We want to avoid “dependency hell”:</a:t>
            </a:r>
            <a:endParaRPr/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I want to run “software A”</a:t>
            </a:r>
            <a:endParaRPr/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Software A depends on Software B, C, and D.</a:t>
            </a:r>
            <a:endParaRPr/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Software B depends on Software E and F</a:t>
            </a:r>
            <a:endParaRPr/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Software C depends on G and H</a:t>
            </a:r>
            <a:endParaRPr/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Software D depends on I and J</a:t>
            </a:r>
            <a:endParaRPr/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…</a:t>
            </a:r>
            <a:endParaRPr/>
          </a:p>
        </p:txBody>
      </p:sp>
      <p:sp>
        <p:nvSpPr>
          <p:cNvPr id="109" name="Google Shape;109;p20"/>
          <p:cNvSpPr txBox="1"/>
          <p:nvPr>
            <p:ph type="title"/>
          </p:nvPr>
        </p:nvSpPr>
        <p:spPr>
          <a:xfrm>
            <a:off x="311700" y="311345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What is the solution?</a:t>
            </a:r>
            <a:endParaRPr/>
          </a:p>
        </p:txBody>
      </p:sp>
      <p:sp>
        <p:nvSpPr>
          <p:cNvPr id="110" name="Google Shape;110;p20"/>
          <p:cNvSpPr txBox="1"/>
          <p:nvPr/>
        </p:nvSpPr>
        <p:spPr>
          <a:xfrm>
            <a:off x="430925" y="3745425"/>
            <a:ext cx="63372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</a:pPr>
            <a:r>
              <a:rPr b="0" i="0" lang="en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“Package management”</a:t>
            </a:r>
            <a:endParaRPr b="0" i="0" sz="18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Enter Anaconda</a:t>
            </a:r>
            <a:endParaRPr/>
          </a:p>
        </p:txBody>
      </p:sp>
      <p:pic>
        <p:nvPicPr>
          <p:cNvPr id="116" name="Google Shape;116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1700" y="1420638"/>
            <a:ext cx="4812400" cy="2302225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21"/>
          <p:cNvSpPr txBox="1"/>
          <p:nvPr/>
        </p:nvSpPr>
        <p:spPr>
          <a:xfrm>
            <a:off x="5403450" y="1244100"/>
            <a:ext cx="3286800" cy="341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Anaconda is a distribution of Python &amp; R aimed at scientists that aims to simplify package management and deployment.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When you install Anaconda you get: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Python + common scientific packages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Conda (language agnostic)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Package manager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Environment manager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Miniconda is: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Python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Conda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