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</p:sldIdLst>
  <p:sldSz cy="6858000" cx="12192000"/>
  <p:notesSz cx="6858000" cy="9144000"/>
  <p:embeddedFontLst>
    <p:embeddedFont>
      <p:font typeface="Ubuntu Mono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http://customooxmlschemas.google.com/">
      <go:slidesCustomData xmlns:go="http://customooxmlschemas.google.com/" r:id="rId19" roundtripDataSignature="AMtx7miF90mvj+qMm2CeAQPgQM6zkTUjA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1CFC99B8-6910-4045-A458-A6A5C069DB77}">
  <a:tblStyle styleId="{1CFC99B8-6910-4045-A458-A6A5C069DB77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E8EBF5"/>
          </a:solidFill>
        </a:fill>
      </a:tcStyle>
    </a:wholeTbl>
    <a:band1H>
      <a:tcTxStyle/>
      <a:tcStyle>
        <a:fill>
          <a:solidFill>
            <a:srgbClr val="CDD4EA"/>
          </a:solidFill>
        </a:fill>
      </a:tcStyle>
    </a:band1H>
    <a:band2H>
      <a:tcTxStyle/>
    </a:band2H>
    <a:band1V>
      <a:tcTxStyle/>
      <a:tcStyle>
        <a:fill>
          <a:solidFill>
            <a:srgbClr val="CDD4EA"/>
          </a:solidFill>
        </a:fill>
      </a:tcStyle>
    </a:band1V>
    <a:band2V>
      <a:tcTxStyle/>
    </a:band2V>
    <a:lastCol>
      <a:tcTxStyle b="on" i="off">
        <a:font>
          <a:latin typeface="Calibri"/>
          <a:ea typeface="Calibri"/>
          <a:cs typeface="Calibri"/>
        </a:font>
        <a:schemeClr val="lt1"/>
      </a:tcTxStyle>
      <a:tcStyle>
        <a:fill>
          <a:solidFill>
            <a:schemeClr val="accent1"/>
          </a:solidFill>
        </a:fill>
      </a:tcStyle>
    </a:lastCol>
    <a:firstCol>
      <a:tcTxStyle b="on" i="off">
        <a:font>
          <a:latin typeface="Calibri"/>
          <a:ea typeface="Calibri"/>
          <a:cs typeface="Calibri"/>
        </a:font>
        <a:schemeClr val="lt1"/>
      </a:tcTxStyle>
      <a:tcStyle>
        <a:fill>
          <a:solidFill>
            <a:schemeClr val="accent1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top>
            <a:ln cap="flat" cmpd="sng" w="381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top>
        </a:tcBdr>
        <a:fill>
          <a:solidFill>
            <a:schemeClr val="accent1"/>
          </a:solidFill>
        </a:fill>
      </a:tcStyle>
    </a:lastRow>
    <a:seCell>
      <a:tcTxStyle/>
    </a:seCell>
    <a:swCell>
      <a:tcTxStyle/>
    </a:swCell>
    <a:fir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bottom>
            <a:ln cap="flat" cmpd="sng" w="381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bottom>
        </a:tcBdr>
        <a:fill>
          <a:solidFill>
            <a:schemeClr val="accent1"/>
          </a:solidFill>
        </a:fill>
      </a:tcStyle>
    </a:firstRow>
    <a:neCell>
      <a:tcTxStyle/>
    </a:neCell>
    <a:nwCell>
      <a:tcTxStyle/>
    </a:nwCell>
  </a:tblStyle>
</a:tblStyleLst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UbuntuMono-regular.fntdata"/><Relationship Id="rId14" Type="http://schemas.openxmlformats.org/officeDocument/2006/relationships/slide" Target="slides/slide9.xml"/><Relationship Id="rId17" Type="http://schemas.openxmlformats.org/officeDocument/2006/relationships/font" Target="fonts/UbuntuMono-italic.fntdata"/><Relationship Id="rId16" Type="http://schemas.openxmlformats.org/officeDocument/2006/relationships/font" Target="fonts/UbuntuMono-bold.fntdata"/><Relationship Id="rId5" Type="http://schemas.openxmlformats.org/officeDocument/2006/relationships/notesMaster" Target="notesMasters/notesMaster1.xml"/><Relationship Id="rId19" Type="http://customschemas.google.com/relationships/presentationmetadata" Target="metadata"/><Relationship Id="rId6" Type="http://schemas.openxmlformats.org/officeDocument/2006/relationships/slide" Target="slides/slide1.xml"/><Relationship Id="rId18" Type="http://schemas.openxmlformats.org/officeDocument/2006/relationships/font" Target="fonts/UbuntuMono-boldItalic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8" name="Google Shape;88;p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4" name="Google Shape;94;p3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4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6" name="Google Shape;106;p5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2" name="Google Shape;112;p6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8" name="Google Shape;118;p7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4" name="Google Shape;124;p8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0" name="Google Shape;130;p9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1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11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4" name="Google Shape;14;p1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1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1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20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20"/>
          <p:cNvSpPr txBox="1"/>
          <p:nvPr>
            <p:ph idx="1" type="body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2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2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20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21"/>
          <p:cNvSpPr txBox="1"/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21"/>
          <p:cNvSpPr txBox="1"/>
          <p:nvPr>
            <p:ph idx="1" type="body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2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2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2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12"/>
          <p:cNvSpPr txBox="1"/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12"/>
          <p:cNvSpPr txBox="1"/>
          <p:nvPr>
            <p:ph idx="1" type="subTitle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/>
        </p:txBody>
      </p:sp>
      <p:sp>
        <p:nvSpPr>
          <p:cNvPr id="20" name="Google Shape;20;p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1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1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13"/>
          <p:cNvSpPr txBox="1"/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13"/>
          <p:cNvSpPr txBox="1"/>
          <p:nvPr>
            <p:ph idx="1" type="body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1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1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1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14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14"/>
          <p:cNvSpPr txBox="1"/>
          <p:nvPr>
            <p:ph idx="1" type="body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2" name="Google Shape;32;p14"/>
          <p:cNvSpPr txBox="1"/>
          <p:nvPr>
            <p:ph idx="2" type="body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3" name="Google Shape;33;p1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1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1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15"/>
          <p:cNvSpPr txBox="1"/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15"/>
          <p:cNvSpPr txBox="1"/>
          <p:nvPr>
            <p:ph idx="1" type="body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15"/>
          <p:cNvSpPr txBox="1"/>
          <p:nvPr>
            <p:ph idx="2" type="body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0" name="Google Shape;40;p15"/>
          <p:cNvSpPr txBox="1"/>
          <p:nvPr>
            <p:ph idx="3" type="body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15"/>
          <p:cNvSpPr txBox="1"/>
          <p:nvPr>
            <p:ph idx="4" type="body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2" name="Google Shape;42;p15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1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15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6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16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1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16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7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1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17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8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18"/>
          <p:cNvSpPr txBox="1"/>
          <p:nvPr>
            <p:ph idx="1" type="body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indent="-3810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indent="-355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indent="-355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18"/>
          <p:cNvSpPr txBox="1"/>
          <p:nvPr>
            <p:ph idx="2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58" name="Google Shape;58;p18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1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8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9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9"/>
          <p:cNvSpPr/>
          <p:nvPr>
            <p:ph idx="2" type="pic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9"/>
          <p:cNvSpPr txBox="1"/>
          <p:nvPr>
            <p:ph idx="1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5" name="Google Shape;65;p19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9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0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10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0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GB"/>
              <a:t>Dockerfiles </a:t>
            </a:r>
            <a:endParaRPr/>
          </a:p>
        </p:txBody>
      </p:sp>
      <p:sp>
        <p:nvSpPr>
          <p:cNvPr id="85" name="Google Shape;85;p1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228600" lvl="0" marL="22860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en-GB"/>
              <a:t>The main image </a:t>
            </a:r>
            <a:endParaRPr/>
          </a:p>
          <a:p>
            <a:pPr indent="-508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t/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A4A4A"/>
              </a:buClr>
              <a:buSzPts val="2800"/>
              <a:buFont typeface="Arial"/>
              <a:buChar char="•"/>
            </a:pPr>
            <a:r>
              <a:rPr b="0" i="0" lang="en-GB">
                <a:solidFill>
                  <a:srgbClr val="4A4A4A"/>
                </a:solidFill>
                <a:latin typeface="Arial"/>
                <a:ea typeface="Arial"/>
                <a:cs typeface="Arial"/>
                <a:sym typeface="Arial"/>
              </a:rPr>
              <a:t>A Dockerfile is a list of commands, a lot like a shell script, that progressively builds the image:</a:t>
            </a:r>
            <a:endParaRPr/>
          </a:p>
          <a:p>
            <a:pPr indent="-285750" lvl="1" marL="74295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4A4A4A"/>
              </a:buClr>
              <a:buSzPts val="2400"/>
              <a:buFont typeface="Arial"/>
              <a:buChar char="•"/>
            </a:pPr>
            <a:r>
              <a:rPr b="0" i="0" lang="en-GB">
                <a:solidFill>
                  <a:srgbClr val="4A4A4A"/>
                </a:solidFill>
                <a:latin typeface="Arial"/>
                <a:ea typeface="Arial"/>
                <a:cs typeface="Arial"/>
                <a:sym typeface="Arial"/>
              </a:rPr>
              <a:t>FROM lists the image to "inherit" from</a:t>
            </a:r>
            <a:endParaRPr/>
          </a:p>
          <a:p>
            <a:pPr indent="-285750" lvl="1" marL="74295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4A4A4A"/>
              </a:buClr>
              <a:buSzPts val="2400"/>
              <a:buFont typeface="Arial"/>
              <a:buChar char="•"/>
            </a:pPr>
            <a:r>
              <a:rPr b="0" i="0" lang="en-GB">
                <a:solidFill>
                  <a:srgbClr val="4A4A4A"/>
                </a:solidFill>
                <a:latin typeface="Arial"/>
                <a:ea typeface="Arial"/>
                <a:cs typeface="Arial"/>
                <a:sym typeface="Arial"/>
              </a:rPr>
              <a:t>RUN executes a shell command</a:t>
            </a:r>
            <a:endParaRPr/>
          </a:p>
          <a:p>
            <a:pPr indent="-285750" lvl="1" marL="74295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4A4A4A"/>
              </a:buClr>
              <a:buSzPts val="2400"/>
              <a:buFont typeface="Arial"/>
              <a:buChar char="•"/>
            </a:pPr>
            <a:r>
              <a:rPr b="0" i="0" lang="en-GB">
                <a:solidFill>
                  <a:srgbClr val="4A4A4A"/>
                </a:solidFill>
                <a:latin typeface="Arial"/>
                <a:ea typeface="Arial"/>
                <a:cs typeface="Arial"/>
                <a:sym typeface="Arial"/>
              </a:rPr>
              <a:t>COPY copies some data from the host to the image</a:t>
            </a:r>
            <a:endParaRPr/>
          </a:p>
          <a:p>
            <a:pPr indent="-285750" lvl="1" marL="74295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4A4A4A"/>
              </a:buClr>
              <a:buSzPts val="2400"/>
              <a:buFont typeface="Arial"/>
              <a:buChar char="•"/>
            </a:pPr>
            <a:r>
              <a:rPr b="0" i="0" lang="en-GB">
                <a:solidFill>
                  <a:srgbClr val="4A4A4A"/>
                </a:solidFill>
                <a:latin typeface="Arial"/>
                <a:ea typeface="Arial"/>
                <a:cs typeface="Arial"/>
                <a:sym typeface="Arial"/>
              </a:rPr>
              <a:t>ENTRYPOINT sets the command that will be run when a container is created</a:t>
            </a:r>
            <a:endParaRPr/>
          </a:p>
          <a:p>
            <a:pPr indent="-285750" lvl="1" marL="74295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4A4A4A"/>
              </a:buClr>
              <a:buSzPts val="2400"/>
              <a:buFont typeface="Arial"/>
              <a:buChar char="•"/>
            </a:pPr>
            <a:r>
              <a:rPr b="0" i="0" lang="en-GB">
                <a:solidFill>
                  <a:srgbClr val="4A4A4A"/>
                </a:solidFill>
                <a:latin typeface="Arial"/>
                <a:ea typeface="Arial"/>
                <a:cs typeface="Arial"/>
                <a:sym typeface="Arial"/>
              </a:rPr>
              <a:t>WORKDIR, like cd, sets the current working directory for the build script</a:t>
            </a:r>
            <a:endParaRPr/>
          </a:p>
          <a:p>
            <a:pPr indent="-508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t/>
            </a:r>
            <a:endParaRPr/>
          </a:p>
        </p:txBody>
      </p:sp>
      <p:sp>
        <p:nvSpPr>
          <p:cNvPr id="91" name="Google Shape;91;p2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228600" lvl="0" marL="22860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A4A4A"/>
              </a:buClr>
              <a:buSzPts val="2800"/>
              <a:buChar char="•"/>
            </a:pPr>
            <a:r>
              <a:rPr b="0" i="0" lang="en-GB">
                <a:solidFill>
                  <a:srgbClr val="4A4A4A"/>
                </a:solidFill>
                <a:latin typeface="Ubuntu Mono"/>
                <a:ea typeface="Ubuntu Mono"/>
                <a:cs typeface="Ubuntu Mono"/>
                <a:sym typeface="Ubuntu Mono"/>
              </a:rPr>
              <a:t># Start with an empty ubuntu image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A4A4A"/>
              </a:buClr>
              <a:buSzPts val="2800"/>
              <a:buChar char="•"/>
            </a:pPr>
            <a:r>
              <a:rPr b="0" i="0" lang="en-GB">
                <a:solidFill>
                  <a:srgbClr val="4A4A4A"/>
                </a:solidFill>
                <a:latin typeface="Ubuntu Mono"/>
                <a:ea typeface="Ubuntu Mono"/>
                <a:cs typeface="Ubuntu Mono"/>
                <a:sym typeface="Ubuntu Mono"/>
              </a:rPr>
              <a:t>FROM ubuntu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A4A4A"/>
              </a:buClr>
              <a:buSzPts val="2800"/>
              <a:buChar char="•"/>
            </a:pPr>
            <a:r>
              <a:rPr b="0" i="0" lang="en-GB">
                <a:solidFill>
                  <a:srgbClr val="4A4A4A"/>
                </a:solidFill>
                <a:latin typeface="Ubuntu Mono"/>
                <a:ea typeface="Ubuntu Mono"/>
                <a:cs typeface="Ubuntu Mono"/>
                <a:sym typeface="Ubuntu Mono"/>
              </a:rPr>
              <a:t># Install apt dependencies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A4A4A"/>
              </a:buClr>
              <a:buSzPts val="2800"/>
              <a:buChar char="•"/>
            </a:pPr>
            <a:r>
              <a:rPr b="0" i="0" lang="en-GB">
                <a:solidFill>
                  <a:srgbClr val="4A4A4A"/>
                </a:solidFill>
                <a:latin typeface="Ubuntu Mono"/>
                <a:ea typeface="Ubuntu Mono"/>
                <a:cs typeface="Ubuntu Mono"/>
                <a:sym typeface="Ubuntu Mono"/>
              </a:rPr>
              <a:t>RUN apt-get update &amp;&amp; apt-get install -y curl make build-essential libssl-dev </a:t>
            </a:r>
            <a:endParaRPr/>
          </a:p>
          <a:p>
            <a:pPr indent="-508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3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GB"/>
              <a:t>Docker build </a:t>
            </a:r>
            <a:endParaRPr/>
          </a:p>
        </p:txBody>
      </p:sp>
      <p:sp>
        <p:nvSpPr>
          <p:cNvPr id="97" name="Google Shape;97;p3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228600" lvl="0" marL="22860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A4A4A"/>
              </a:buClr>
              <a:buSzPts val="2400"/>
              <a:buFont typeface="Arial"/>
              <a:buChar char="•"/>
            </a:pPr>
            <a:r>
              <a:rPr b="0" i="0" lang="en-GB" sz="2400">
                <a:solidFill>
                  <a:srgbClr val="4A4A4A"/>
                </a:solidFill>
                <a:latin typeface="Arial"/>
                <a:ea typeface="Arial"/>
                <a:cs typeface="Arial"/>
                <a:sym typeface="Arial"/>
              </a:rPr>
              <a:t>To build a Docker image from a Dockerfile, use the </a:t>
            </a:r>
            <a:r>
              <a:rPr b="0" i="0" lang="en-GB" sz="24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docker build </a:t>
            </a:r>
            <a:r>
              <a:rPr b="0" i="0" lang="en-GB" sz="2400">
                <a:solidFill>
                  <a:srgbClr val="4A4A4A"/>
                </a:solidFill>
                <a:latin typeface="Arial"/>
                <a:ea typeface="Arial"/>
                <a:cs typeface="Arial"/>
                <a:sym typeface="Arial"/>
              </a:rPr>
              <a:t>command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A4A4A"/>
              </a:buClr>
              <a:buSzPts val="2400"/>
              <a:buFont typeface="Arial"/>
              <a:buChar char="•"/>
            </a:pPr>
            <a:r>
              <a:rPr b="0" i="0" lang="en-GB" sz="2400">
                <a:solidFill>
                  <a:srgbClr val="4A4A4A"/>
                </a:solidFill>
                <a:latin typeface="Arial"/>
                <a:ea typeface="Arial"/>
                <a:cs typeface="Arial"/>
                <a:sym typeface="Arial"/>
              </a:rPr>
              <a:t>You should specify an image tag/name using </a:t>
            </a:r>
            <a:r>
              <a:rPr b="0" i="0" lang="en-GB" sz="24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-t</a:t>
            </a:r>
            <a:r>
              <a:rPr b="0" i="0" lang="en-GB" sz="2400">
                <a:solidFill>
                  <a:srgbClr val="4A4A4A"/>
                </a:solidFill>
                <a:latin typeface="Arial"/>
                <a:ea typeface="Arial"/>
                <a:cs typeface="Arial"/>
                <a:sym typeface="Arial"/>
              </a:rPr>
              <a:t>, and a directory containing the Dockerfile. 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A4A4A"/>
              </a:buClr>
              <a:buSzPts val="2400"/>
              <a:buNone/>
            </a:pPr>
            <a:r>
              <a:rPr b="0" i="0" lang="en-GB" sz="2400">
                <a:solidFill>
                  <a:srgbClr val="4A4A4A"/>
                </a:solidFill>
                <a:latin typeface="Arial"/>
                <a:ea typeface="Arial"/>
                <a:cs typeface="Arial"/>
                <a:sym typeface="Arial"/>
              </a:rPr>
              <a:t>For example: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t/>
            </a:r>
            <a:endParaRPr>
              <a:solidFill>
                <a:srgbClr val="4A4A4A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FF0000"/>
              </a:buClr>
              <a:buSzPts val="2400"/>
              <a:buNone/>
            </a:pPr>
            <a:r>
              <a:rPr b="0" i="0" lang="en-GB" sz="24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docker build -t my_image .</a:t>
            </a:r>
            <a:endParaRPr/>
          </a:p>
          <a:p>
            <a:pPr indent="-508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4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GB"/>
              <a:t>Exercise </a:t>
            </a:r>
            <a:endParaRPr/>
          </a:p>
        </p:txBody>
      </p:sp>
      <p:sp>
        <p:nvSpPr>
          <p:cNvPr id="103" name="Google Shape;103;p4"/>
          <p:cNvSpPr txBox="1"/>
          <p:nvPr>
            <p:ph idx="1" type="body"/>
          </p:nvPr>
        </p:nvSpPr>
        <p:spPr>
          <a:xfrm>
            <a:off x="838200" y="1292087"/>
            <a:ext cx="10515600" cy="488487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 fontScale="70000" lnSpcReduction="20000"/>
          </a:bodyPr>
          <a:lstStyle/>
          <a:p>
            <a:pPr indent="-104140" lvl="0" marL="22860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None/>
            </a:pPr>
            <a:r>
              <a:t/>
            </a:r>
            <a:endParaRPr b="0" i="0">
              <a:solidFill>
                <a:srgbClr val="22509A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22509A"/>
              </a:buClr>
              <a:buSzPct val="100000"/>
              <a:buFont typeface="Arial"/>
              <a:buChar char="•"/>
            </a:pPr>
            <a:r>
              <a:rPr b="0" i="0" lang="en-GB">
                <a:solidFill>
                  <a:srgbClr val="22509A"/>
                </a:solidFill>
                <a:latin typeface="Arial"/>
                <a:ea typeface="Arial"/>
                <a:cs typeface="Arial"/>
                <a:sym typeface="Arial"/>
              </a:rPr>
              <a:t>Create a Dockerfile for samtools inside its own directory, and build it using </a:t>
            </a:r>
            <a:r>
              <a:rPr b="0" i="0" lang="en-GB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docker build</a:t>
            </a:r>
            <a:endParaRPr/>
          </a:p>
          <a:p>
            <a:pPr indent="-10414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None/>
            </a:pPr>
            <a:r>
              <a:t/>
            </a:r>
            <a:endParaRPr b="0" i="0">
              <a:solidFill>
                <a:srgbClr val="22509A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22509A"/>
              </a:buClr>
              <a:buSzPct val="100000"/>
              <a:buFont typeface="Arial"/>
              <a:buChar char="•"/>
            </a:pPr>
            <a:r>
              <a:rPr b="0" i="0" lang="en-GB">
                <a:solidFill>
                  <a:srgbClr val="22509A"/>
                </a:solidFill>
                <a:latin typeface="Arial"/>
                <a:ea typeface="Arial"/>
                <a:cs typeface="Arial"/>
                <a:sym typeface="Arial"/>
              </a:rPr>
              <a:t>Install samtols using the command 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FF3860"/>
              </a:buClr>
              <a:buSzPct val="100000"/>
              <a:buNone/>
            </a:pPr>
            <a:r>
              <a:rPr b="0" i="0" lang="en-GB" sz="2600">
                <a:solidFill>
                  <a:srgbClr val="FF3860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FF3860"/>
              </a:buClr>
              <a:buSzPct val="100000"/>
              <a:buNone/>
            </a:pPr>
            <a:r>
              <a:rPr b="0" i="0" lang="en-GB" sz="2600">
                <a:solidFill>
                  <a:srgbClr val="FF3860"/>
                </a:solidFill>
                <a:latin typeface="Courier New"/>
                <a:ea typeface="Courier New"/>
                <a:cs typeface="Courier New"/>
                <a:sym typeface="Courier New"/>
              </a:rPr>
              <a:t>apt-get install samtools</a:t>
            </a:r>
            <a:endParaRPr b="0" i="0" sz="3500">
              <a:solidFill>
                <a:srgbClr val="22509A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-10414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None/>
            </a:pPr>
            <a:r>
              <a:t/>
            </a:r>
            <a:endParaRPr b="0" i="0">
              <a:solidFill>
                <a:srgbClr val="22509A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22509A"/>
              </a:buClr>
              <a:buSzPct val="100000"/>
              <a:buFont typeface="Arial"/>
              <a:buChar char="•"/>
            </a:pPr>
            <a:r>
              <a:rPr b="0" i="0" lang="en-GB">
                <a:solidFill>
                  <a:srgbClr val="22509A"/>
                </a:solidFill>
                <a:latin typeface="Arial"/>
                <a:ea typeface="Arial"/>
                <a:cs typeface="Arial"/>
                <a:sym typeface="Arial"/>
              </a:rPr>
              <a:t>Make sure you tag it as my_samtools, </a:t>
            </a:r>
            <a:endParaRPr/>
          </a:p>
          <a:p>
            <a:pPr indent="-10414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None/>
            </a:pPr>
            <a:r>
              <a:t/>
            </a:r>
            <a:endParaRPr b="0" i="0">
              <a:solidFill>
                <a:srgbClr val="22509A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22509A"/>
              </a:buClr>
              <a:buSzPct val="100000"/>
              <a:buFont typeface="Arial"/>
              <a:buChar char="•"/>
            </a:pPr>
            <a:r>
              <a:rPr b="0" i="0" lang="en-GB">
                <a:solidFill>
                  <a:srgbClr val="22509A"/>
                </a:solidFill>
                <a:latin typeface="Arial"/>
                <a:ea typeface="Arial"/>
                <a:cs typeface="Arial"/>
                <a:sym typeface="Arial"/>
              </a:rPr>
              <a:t>You'll also need to set the entrypoint to the samtools command</a:t>
            </a:r>
            <a:endParaRPr/>
          </a:p>
          <a:p>
            <a:pPr indent="-10414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None/>
            </a:pPr>
            <a:r>
              <a:t/>
            </a:r>
            <a:endParaRPr b="0" i="0">
              <a:solidFill>
                <a:srgbClr val="22509A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22509A"/>
              </a:buClr>
              <a:buSzPct val="100000"/>
              <a:buFont typeface="Arial"/>
              <a:buChar char="•"/>
            </a:pPr>
            <a:r>
              <a:rPr b="0" i="0" lang="en-GB">
                <a:solidFill>
                  <a:srgbClr val="22509A"/>
                </a:solidFill>
                <a:latin typeface="Arial"/>
                <a:ea typeface="Arial"/>
                <a:cs typeface="Arial"/>
                <a:sym typeface="Arial"/>
              </a:rPr>
              <a:t>Once it's finished, try testing it using the SAM file provided:</a:t>
            </a:r>
            <a:endParaRPr/>
          </a:p>
          <a:p>
            <a:pPr indent="-10414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None/>
            </a:pPr>
            <a:r>
              <a:t/>
            </a:r>
            <a:endParaRPr b="0" i="0">
              <a:solidFill>
                <a:srgbClr val="22509A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rPr lang="en-GB" sz="2400">
                <a:latin typeface="Courier New"/>
                <a:ea typeface="Courier New"/>
                <a:cs typeface="Courier New"/>
                <a:sym typeface="Courier New"/>
              </a:rPr>
              <a:t>docker run -i my_samtools view -H - &lt; data/alignment.sam</a:t>
            </a:r>
            <a:endParaRPr sz="2400">
              <a:latin typeface="Courier New"/>
              <a:ea typeface="Courier New"/>
              <a:cs typeface="Courier New"/>
              <a:sym typeface="Courier New"/>
            </a:endParaRPr>
          </a:p>
          <a:p>
            <a:pPr indent="-10414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5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GB"/>
              <a:t>Optimising your dockerfile</a:t>
            </a:r>
            <a:endParaRPr/>
          </a:p>
        </p:txBody>
      </p:sp>
      <p:sp>
        <p:nvSpPr>
          <p:cNvPr id="109" name="Google Shape;109;p5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228600" lvl="0" marL="22860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en-GB"/>
              <a:t>Minimise the number if RUN commands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en-GB"/>
              <a:t>Use –no-install-recommends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en-GB"/>
              <a:t>Remove tarballs or other archives </a:t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en-GB"/>
              <a:t>Clean package lists that are downloaded 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6"/>
          <p:cNvSpPr txBox="1"/>
          <p:nvPr>
            <p:ph type="title"/>
          </p:nvPr>
        </p:nvSpPr>
        <p:spPr>
          <a:xfrm>
            <a:off x="838200" y="365125"/>
            <a:ext cx="10515600" cy="132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GB"/>
              <a:t>Exercise</a:t>
            </a:r>
            <a:endParaRPr/>
          </a:p>
        </p:txBody>
      </p:sp>
      <p:sp>
        <p:nvSpPr>
          <p:cNvPr id="115" name="Google Shape;115;p6"/>
          <p:cNvSpPr txBox="1"/>
          <p:nvPr>
            <p:ph idx="1" type="body"/>
          </p:nvPr>
        </p:nvSpPr>
        <p:spPr>
          <a:xfrm>
            <a:off x="838200" y="1825625"/>
            <a:ext cx="10515600" cy="4351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228600" lvl="0" marL="22860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en-GB"/>
              <a:t>Make a docker image for Minimap2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t/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en-GB"/>
              <a:t>Tag this image as my_minimap2</a:t>
            </a:r>
            <a:endParaRPr/>
          </a:p>
          <a:p>
            <a:pPr indent="-508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7"/>
          <p:cNvSpPr txBox="1"/>
          <p:nvPr>
            <p:ph type="title"/>
          </p:nvPr>
        </p:nvSpPr>
        <p:spPr>
          <a:xfrm>
            <a:off x="838200" y="365125"/>
            <a:ext cx="10515600" cy="5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 fontScale="90000"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alibri"/>
              <a:buNone/>
            </a:pPr>
            <a:r>
              <a:rPr lang="en-GB"/>
              <a:t>Summary </a:t>
            </a:r>
            <a:endParaRPr/>
          </a:p>
        </p:txBody>
      </p:sp>
      <p:graphicFrame>
        <p:nvGraphicFramePr>
          <p:cNvPr id="121" name="Google Shape;121;p7"/>
          <p:cNvGraphicFramePr/>
          <p:nvPr/>
        </p:nvGraphicFramePr>
        <p:xfrm>
          <a:off x="531191" y="1117231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{1CFC99B8-6910-4045-A458-A6A5C069DB77}</a:tableStyleId>
              </a:tblPr>
              <a:tblGrid>
                <a:gridCol w="1923775"/>
                <a:gridCol w="6204225"/>
              </a:tblGrid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 u="none" cap="none" strike="noStrike"/>
                        <a:t>Command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Purpose</a:t>
                      </a:r>
                      <a:endParaRPr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FROM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Specify the parent image</a:t>
                      </a:r>
                      <a:endParaRPr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WORKDIR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Set the working directory for any commands that follow the docker file</a:t>
                      </a:r>
                      <a:endParaRPr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RUN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To install any applications and packages required for your container</a:t>
                      </a:r>
                      <a:endParaRPr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COPY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To Copy over files or directories from a specific location </a:t>
                      </a:r>
                      <a:endParaRPr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ADD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As COPY, but also handle remote URLS and unpack compressed files </a:t>
                      </a:r>
                      <a:endParaRPr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ENTRYPOINT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The command that will always be executed when the container starts</a:t>
                      </a:r>
                      <a:endParaRPr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CMD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Arguments passed to the entry point</a:t>
                      </a:r>
                      <a:endParaRPr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EXPOSE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Define which port through which to access the container application </a:t>
                      </a:r>
                      <a:endParaRPr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LABEL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GB" sz="1800"/>
                        <a:t>Add metadata to the image</a:t>
                      </a:r>
                      <a:endParaRPr/>
                    </a:p>
                  </a:txBody>
                  <a:tcPr marT="45725" marB="45725" marR="91450" marL="91450"/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8"/>
          <p:cNvSpPr txBox="1"/>
          <p:nvPr>
            <p:ph type="title"/>
          </p:nvPr>
        </p:nvSpPr>
        <p:spPr>
          <a:xfrm>
            <a:off x="838200" y="365125"/>
            <a:ext cx="10515600" cy="132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GB"/>
              <a:t>Sharing docker images</a:t>
            </a:r>
            <a:endParaRPr/>
          </a:p>
        </p:txBody>
      </p:sp>
      <p:sp>
        <p:nvSpPr>
          <p:cNvPr id="127" name="Google Shape;127;p8"/>
          <p:cNvSpPr txBox="1"/>
          <p:nvPr>
            <p:ph idx="1" type="body"/>
          </p:nvPr>
        </p:nvSpPr>
        <p:spPr>
          <a:xfrm>
            <a:off x="838200" y="1825625"/>
            <a:ext cx="10515600" cy="4351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228600" lvl="0" marL="22860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en-GB"/>
              <a:t>Upload the image to Dockehub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00000"/>
              </a:buClr>
              <a:buSzPts val="1600"/>
              <a:buNone/>
            </a:pPr>
            <a:r>
              <a:rPr b="0" i="0" lang="en-GB" sz="16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docker build . -t YOUR_DOCKERHUB_USERNAME/my_samtools</a:t>
            </a:r>
            <a:endParaRPr b="0" i="0" sz="1600">
              <a:solidFill>
                <a:srgbClr val="000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-508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r>
              <a:t/>
            </a:r>
            <a:endParaRPr/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en-GB"/>
              <a:t>Push the locally created image to dockerhub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</a:pPr>
            <a:r>
              <a:rPr lang="en-GB" sz="1600">
                <a:latin typeface="Courier New"/>
                <a:ea typeface="Courier New"/>
                <a:cs typeface="Courier New"/>
                <a:sym typeface="Courier New"/>
              </a:rPr>
              <a:t>docker login docker push YOUR_DOCKERHUB_USERNAME</a:t>
            </a:r>
            <a:r>
              <a:rPr lang="en-GB" sz="1600">
                <a:solidFill>
                  <a:srgbClr val="666666"/>
                </a:solidFill>
                <a:latin typeface="Courier New"/>
                <a:ea typeface="Courier New"/>
                <a:cs typeface="Courier New"/>
                <a:sym typeface="Courier New"/>
              </a:rPr>
              <a:t>/my_samtools</a:t>
            </a:r>
            <a:br>
              <a:rPr lang="en-GB" sz="1600">
                <a:latin typeface="Courier New"/>
                <a:ea typeface="Courier New"/>
                <a:cs typeface="Courier New"/>
                <a:sym typeface="Courier New"/>
              </a:rPr>
            </a:br>
            <a:endParaRPr sz="16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9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GB"/>
              <a:t>Save images on the local machine</a:t>
            </a:r>
            <a:endParaRPr/>
          </a:p>
        </p:txBody>
      </p:sp>
      <p:sp>
        <p:nvSpPr>
          <p:cNvPr id="133" name="Google Shape;133;p9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228600" lvl="0" marL="22860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</a:pPr>
            <a:r>
              <a:rPr lang="en-GB"/>
              <a:t>Allows you to export and load your docker image as a file 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en-GB" sz="2000">
                <a:latin typeface="Courier New"/>
                <a:ea typeface="Courier New"/>
                <a:cs typeface="Courier New"/>
                <a:sym typeface="Courier New"/>
              </a:rPr>
              <a:t> docker save my_samtools –o my_samtools.tar</a:t>
            </a:r>
            <a:endParaRPr sz="2000"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t/>
            </a:r>
            <a:endParaRPr sz="2000">
              <a:latin typeface="Courier New"/>
              <a:ea typeface="Courier New"/>
              <a:cs typeface="Courier New"/>
              <a:sym typeface="Courier New"/>
            </a:endParaRPr>
          </a:p>
          <a:p>
            <a:pPr indent="-228600" lvl="0" marL="22860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en-GB" sz="3200">
                <a:latin typeface="Calibri"/>
                <a:ea typeface="Calibri"/>
                <a:cs typeface="Calibri"/>
                <a:sym typeface="Calibri"/>
              </a:rPr>
              <a:t>Load the  docker image 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rPr lang="en-GB" sz="2000">
                <a:latin typeface="Courier New"/>
                <a:ea typeface="Courier New"/>
                <a:cs typeface="Courier New"/>
                <a:sym typeface="Courier New"/>
              </a:rPr>
              <a:t> docker load –i my_samtools.tar</a:t>
            </a:r>
            <a:endParaRPr sz="20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2023-03-29T06:09:07Z</dcterms:created>
  <dc:creator>George Githinji</dc:creator>
</cp:coreProperties>
</file>