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realpython.com/python3-object-oriented-programm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21e31befc1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21e31befc1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then, finally, we decide that we want some more information about the city.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how we access the information about the country.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do people think about this code?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21e31befc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21e31befc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21e31befc1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21e31befc1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https://realpython.com/python3-object-oriented-programming/</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804ea31e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2804ea31e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2804ea31e9_1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2804ea31e9_1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2804ea31e9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2804ea31e9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2804ea31e9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22804ea31e9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2804ea31e9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2804ea31e9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2804ea31e9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2804ea31e9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State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2804ea31e9_1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2804ea31e9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21e31befc1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21e31befc1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21e31befc1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21e31befc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21e31befc1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21e31befc1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21e31befc1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221e31befc1_0_2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thinking about whether OOP might be the right approach for you, this could be a helpful analogy.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Functional programming, where programs are organised as a series of discrete task, is kind of like a chef writing/following a recipe.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Object oriented programming involves a slightly more philosophical or taxonomical mindset - what objects am i going to create, what attributes do those have, how do these relate to each other?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Which is better? Well, it depends whether you want to eat a tasty meal, or have a firm philosophical foundation for your activities.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221e31befc1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221e31befc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22804ea31e9_1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22804ea31e9_1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22804ea31e9_1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22804ea31e9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2804ea31e9_1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2804ea31e9_1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21e31befc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21e31befc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who has heard of the Dunning-Kruger effect?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 the x-axis we have wisdom, or could be skill. On the y-axis we have confidence - how confident are you in your skills.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1980s two psychologists, Dunning and Kruger, found that there isn’t a linear relationship between confidence and skill.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People with a small amount of skill often over-estimate their skill, and then, as they gain a bit more wisdom, they realise that there is a huge amount they don’t know. They enter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Then, as they start to gain more skill or wisdom, their confidence grows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Is anyone going to brave enough to say where they think they are on this curve with regards to their python programming?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idea is that you are all experienced enough coders to have seen the valley of despair.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I’m probably somewhere on the slope of enlightenment or perhaps the plateau of sustainability.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aim of this module of the course is to help everyone get at least onto the slope of enlightenment.</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21e31befc1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21e31befc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21e31befc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21e31befc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the first big topic we’re going to cover in this module is Custom classes.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21e31befc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21e31befc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Ok, so we’re going to start with a motivating example, which I think represents a typical development project, and a common use case for classes.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start with a list of scientists who we’re interested 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21e31befc1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21e31befc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Then, we decide that we want to store their dates of birth, so we switch to a dictionary data type, with the scientists name as the key, and the DoB as the value.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 will this line of code print?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21e31befc1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21e31befc1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But then, we decide, wait a minute, we want to keep two pieces of information about these people.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 we change the value to another dictionary with two pieces of information for each person. The date and country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access information within the second layer of dictionaries like this.</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So, scientists[‘Charles Darwin’] is itself a dictionary - the ones with the keys DoB and PoB.</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21e31befc1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21e31befc1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Then, we decide we want some more information about their place of birth, so we add another layer of dictionaries, this time below the PoB key. This dictionary contains two pieces of information  the city and country of the place of birth.</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 access it like this.</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2.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stackoverflow.com/questions/33072570/when-should-i-be-using-classes-in-python" TargetMode="External"/><Relationship Id="rId4" Type="http://schemas.openxmlformats.org/officeDocument/2006/relationships/hyperlink" Target="https://realpython.com/python3-object-oriented-programming/" TargetMode="External"/><Relationship Id="rId5" Type="http://schemas.openxmlformats.org/officeDocument/2006/relationships/hyperlink" Target="https://stackoverflow.blog/2020/09/02/if-everyone-hates-it-why-is-oop-still-so-widely-spread/" TargetMode="External"/><Relationship Id="rId6" Type="http://schemas.openxmlformats.org/officeDocument/2006/relationships/hyperlink" Target="https://gist.github.com/iankronquist/eeafb55b139b3d8f7e244ce64d0f00f3#file-2-oop-classes-and-objects-md" TargetMode="External"/><Relationship Id="rId7" Type="http://schemas.openxmlformats.org/officeDocument/2006/relationships/hyperlink" Target="https://justinbois.github.io/bootcamp/2020/lessons/l32_intro_to_oop.html"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tinyurl.com/52vtap6t"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Advanced Python</a:t>
            </a:r>
            <a:endParaRPr/>
          </a:p>
        </p:txBody>
      </p:sp>
      <p:sp>
        <p:nvSpPr>
          <p:cNvPr id="55" name="Google Shape;55;p13"/>
          <p:cNvSpPr txBox="1"/>
          <p:nvPr>
            <p:ph idx="1" type="subTitle"/>
          </p:nvPr>
        </p:nvSpPr>
        <p:spPr>
          <a:xfrm>
            <a:off x="275325" y="4019975"/>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t>Philip Ashton, March 2023</a:t>
            </a:r>
            <a:endParaRPr/>
          </a:p>
          <a:p>
            <a:pPr indent="0" lvl="0" marL="0" rtl="0" algn="ctr">
              <a:spcBef>
                <a:spcPts val="0"/>
              </a:spcBef>
              <a:spcAft>
                <a:spcPts val="0"/>
              </a:spcAft>
              <a:buNone/>
            </a:pPr>
            <a:r>
              <a:rPr lang="en"/>
              <a:t>Advanced Training in Bioinformatics Workflows 2023</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22"/>
          <p:cNvPicPr preferRelativeResize="0"/>
          <p:nvPr/>
        </p:nvPicPr>
        <p:blipFill>
          <a:blip r:embed="rId3">
            <a:alphaModFix/>
          </a:blip>
          <a:stretch>
            <a:fillRect/>
          </a:stretch>
        </p:blipFill>
        <p:spPr>
          <a:xfrm>
            <a:off x="1560325" y="0"/>
            <a:ext cx="7583664" cy="5143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What if the population of the USA changes?</a:t>
            </a:r>
            <a:endParaRPr/>
          </a:p>
        </p:txBody>
      </p:sp>
      <p:pic>
        <p:nvPicPr>
          <p:cNvPr id="113" name="Google Shape;113;p23"/>
          <p:cNvPicPr preferRelativeResize="0"/>
          <p:nvPr/>
        </p:nvPicPr>
        <p:blipFill>
          <a:blip r:embed="rId3">
            <a:alphaModFix/>
          </a:blip>
          <a:stretch>
            <a:fillRect/>
          </a:stretch>
        </p:blipFill>
        <p:spPr>
          <a:xfrm>
            <a:off x="473763" y="2320725"/>
            <a:ext cx="8196474" cy="5020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Classes</a:t>
            </a:r>
            <a:endParaRPr/>
          </a:p>
        </p:txBody>
      </p:sp>
      <p:sp>
        <p:nvSpPr>
          <p:cNvPr id="119" name="Google Shape;119;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are fundamental to Object Oriented Programming (OOP)</a:t>
            </a:r>
            <a:endParaRPr/>
          </a:p>
          <a:p>
            <a:pPr indent="-342900" lvl="0" marL="457200" rtl="0" algn="l">
              <a:spcBef>
                <a:spcPts val="0"/>
              </a:spcBef>
              <a:spcAft>
                <a:spcPts val="0"/>
              </a:spcAft>
              <a:buSzPts val="1800"/>
              <a:buChar char="●"/>
            </a:pPr>
            <a:r>
              <a:rPr lang="en"/>
              <a:t>OOP is a way of programming that bundles variables and methods together into objects</a:t>
            </a:r>
            <a:endParaRPr/>
          </a:p>
          <a:p>
            <a:pPr indent="-342900" lvl="0" marL="457200" rtl="0" algn="l">
              <a:spcBef>
                <a:spcPts val="0"/>
              </a:spcBef>
              <a:spcAft>
                <a:spcPts val="0"/>
              </a:spcAft>
              <a:buSzPts val="1800"/>
              <a:buChar char="●"/>
            </a:pPr>
            <a:r>
              <a:rPr lang="en"/>
              <a:t>A class is a blueprint for an object - it does not contain any data.</a:t>
            </a:r>
            <a:endParaRPr/>
          </a:p>
          <a:p>
            <a:pPr indent="-342900" lvl="0" marL="457200" rtl="0" algn="l">
              <a:spcBef>
                <a:spcPts val="0"/>
              </a:spcBef>
              <a:spcAft>
                <a:spcPts val="0"/>
              </a:spcAft>
              <a:buSzPts val="1800"/>
              <a:buChar char="●"/>
            </a:pPr>
            <a:r>
              <a:rPr lang="en"/>
              <a:t>An instance is the object that is built from the class - it is not a blueprint, it’s the real thing, and it contains data.</a:t>
            </a:r>
            <a:endParaRPr/>
          </a:p>
          <a:p>
            <a:pPr indent="-342900" lvl="0" marL="457200" rtl="0" algn="l">
              <a:spcBef>
                <a:spcPts val="0"/>
              </a:spcBef>
              <a:spcAft>
                <a:spcPts val="0"/>
              </a:spcAft>
              <a:buSzPts val="1800"/>
              <a:buChar char="●"/>
            </a:pPr>
            <a:r>
              <a:rPr lang="en"/>
              <a:t>Classes are a way to combine data with methods to work on that data in a single object (encapsulation).</a:t>
            </a:r>
            <a:endParaRPr/>
          </a:p>
          <a:p>
            <a:pPr indent="0" lvl="0" marL="0" rtl="0" algn="l">
              <a:spcBef>
                <a:spcPts val="1200"/>
              </a:spcBef>
              <a:spcAft>
                <a:spcPts val="120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5"/>
          <p:cNvSpPr txBox="1"/>
          <p:nvPr/>
        </p:nvSpPr>
        <p:spPr>
          <a:xfrm>
            <a:off x="318050" y="1466750"/>
            <a:ext cx="96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Keyword</a:t>
            </a:r>
            <a:endParaRPr/>
          </a:p>
        </p:txBody>
      </p:sp>
      <p:sp>
        <p:nvSpPr>
          <p:cNvPr id="125" name="Google Shape;125;p25"/>
          <p:cNvSpPr txBox="1"/>
          <p:nvPr/>
        </p:nvSpPr>
        <p:spPr>
          <a:xfrm>
            <a:off x="2206475" y="63220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Class name (user specified)</a:t>
            </a:r>
            <a:endParaRPr/>
          </a:p>
        </p:txBody>
      </p:sp>
      <p:sp>
        <p:nvSpPr>
          <p:cNvPr id="126" name="Google Shape;126;p25"/>
          <p:cNvSpPr txBox="1"/>
          <p:nvPr/>
        </p:nvSpPr>
        <p:spPr>
          <a:xfrm>
            <a:off x="0" y="2271250"/>
            <a:ext cx="18288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Function that sets the state of the new instance of the class. Run on instantiation.</a:t>
            </a:r>
            <a:endParaRPr/>
          </a:p>
        </p:txBody>
      </p:sp>
      <p:sp>
        <p:nvSpPr>
          <p:cNvPr id="127" name="Google Shape;127;p25"/>
          <p:cNvSpPr txBox="1"/>
          <p:nvPr/>
        </p:nvSpPr>
        <p:spPr>
          <a:xfrm>
            <a:off x="5121725" y="369625"/>
            <a:ext cx="25512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self is always the first argument, and refers to a particular instance of a class.</a:t>
            </a:r>
            <a:endParaRPr/>
          </a:p>
        </p:txBody>
      </p:sp>
      <p:sp>
        <p:nvSpPr>
          <p:cNvPr id="128" name="Google Shape;128;p25"/>
          <p:cNvSpPr txBox="1"/>
          <p:nvPr/>
        </p:nvSpPr>
        <p:spPr>
          <a:xfrm>
            <a:off x="7524600" y="1575325"/>
            <a:ext cx="16632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Other parameters (user specified)</a:t>
            </a:r>
            <a:endParaRPr/>
          </a:p>
        </p:txBody>
      </p:sp>
      <p:sp>
        <p:nvSpPr>
          <p:cNvPr id="129" name="Google Shape;129;p25"/>
          <p:cNvSpPr txBox="1"/>
          <p:nvPr/>
        </p:nvSpPr>
        <p:spPr>
          <a:xfrm>
            <a:off x="0" y="393765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Instance attributes</a:t>
            </a:r>
            <a:endParaRPr/>
          </a:p>
        </p:txBody>
      </p:sp>
      <p:pic>
        <p:nvPicPr>
          <p:cNvPr id="130" name="Google Shape;130;p25"/>
          <p:cNvPicPr preferRelativeResize="0"/>
          <p:nvPr/>
        </p:nvPicPr>
        <p:blipFill>
          <a:blip r:embed="rId3">
            <a:alphaModFix/>
          </a:blip>
          <a:stretch>
            <a:fillRect/>
          </a:stretch>
        </p:blipFill>
        <p:spPr>
          <a:xfrm>
            <a:off x="1877363" y="1575325"/>
            <a:ext cx="5598681" cy="2412374"/>
          </a:xfrm>
          <a:prstGeom prst="rect">
            <a:avLst/>
          </a:prstGeom>
          <a:noFill/>
          <a:ln>
            <a:noFill/>
          </a:ln>
        </p:spPr>
      </p:pic>
      <p:sp>
        <p:nvSpPr>
          <p:cNvPr id="131" name="Google Shape;131;p25"/>
          <p:cNvSpPr txBox="1"/>
          <p:nvPr/>
        </p:nvSpPr>
        <p:spPr>
          <a:xfrm>
            <a:off x="0" y="4390950"/>
            <a:ext cx="2551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Instance method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Exercise 1</a:t>
            </a:r>
            <a:endParaRPr/>
          </a:p>
        </p:txBody>
      </p:sp>
      <p:sp>
        <p:nvSpPr>
          <p:cNvPr id="137" name="Google Shape;137;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Replicate the BioSequence object from the example code.</a:t>
            </a:r>
            <a:endParaRPr/>
          </a:p>
          <a:p>
            <a:pPr indent="-342900" lvl="0" marL="457200" rtl="0" algn="l">
              <a:spcBef>
                <a:spcPts val="0"/>
              </a:spcBef>
              <a:spcAft>
                <a:spcPts val="0"/>
              </a:spcAft>
              <a:buSzPts val="1800"/>
              <a:buAutoNum type="arabicPeriod"/>
            </a:pPr>
            <a:r>
              <a:rPr lang="en"/>
              <a:t>Instantiate 3 or 4 sequences, and run the BioSequence.seq_len() function for them.</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7"/>
          <p:cNvSpPr txBox="1"/>
          <p:nvPr>
            <p:ph type="title"/>
          </p:nvPr>
        </p:nvSpPr>
        <p:spPr>
          <a:xfrm>
            <a:off x="311700" y="24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Inheritance</a:t>
            </a:r>
            <a:endParaRPr/>
          </a:p>
        </p:txBody>
      </p:sp>
      <p:pic>
        <p:nvPicPr>
          <p:cNvPr id="143" name="Google Shape;143;p27"/>
          <p:cNvPicPr preferRelativeResize="0"/>
          <p:nvPr/>
        </p:nvPicPr>
        <p:blipFill>
          <a:blip r:embed="rId3">
            <a:alphaModFix/>
          </a:blip>
          <a:stretch>
            <a:fillRect/>
          </a:stretch>
        </p:blipFill>
        <p:spPr>
          <a:xfrm>
            <a:off x="1119788" y="859800"/>
            <a:ext cx="6904431" cy="401845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Exercise 2</a:t>
            </a:r>
            <a:endParaRPr/>
          </a:p>
        </p:txBody>
      </p:sp>
      <p:sp>
        <p:nvSpPr>
          <p:cNvPr id="149" name="Google Shape;149;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Replicate the Nucleotides class, inheriting from BioSequence</a:t>
            </a:r>
            <a:endParaRPr/>
          </a:p>
          <a:p>
            <a:pPr indent="-342900" lvl="0" marL="457200" rtl="0" algn="l">
              <a:spcBef>
                <a:spcPts val="0"/>
              </a:spcBef>
              <a:spcAft>
                <a:spcPts val="0"/>
              </a:spcAft>
              <a:buSzPts val="1800"/>
              <a:buAutoNum type="arabicPeriod"/>
            </a:pPr>
            <a:r>
              <a:rPr lang="en"/>
              <a:t>Instantiate a few Nucleotide sequences and run T_marmur method on them.</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Exercise 3</a:t>
            </a:r>
            <a:endParaRPr/>
          </a:p>
        </p:txBody>
      </p:sp>
      <p:sp>
        <p:nvSpPr>
          <p:cNvPr id="155" name="Google Shape;155;p2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Write a reverse_complement() method for the Nucleotides class. That reverse complements the sequence.</a:t>
            </a:r>
            <a:endParaRPr/>
          </a:p>
          <a:p>
            <a:pPr indent="-317500" lvl="1" marL="914400" rtl="0" algn="l">
              <a:spcBef>
                <a:spcPts val="0"/>
              </a:spcBef>
              <a:spcAft>
                <a:spcPts val="0"/>
              </a:spcAft>
              <a:buSzPts val="1400"/>
              <a:buAutoNum type="alphaLcPeriod"/>
            </a:pPr>
            <a:r>
              <a:rPr lang="en"/>
              <a:t>I.e. ATCG -&gt; CGAT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State</a:t>
            </a:r>
            <a:endParaRPr/>
          </a:p>
        </p:txBody>
      </p:sp>
      <p:pic>
        <p:nvPicPr>
          <p:cNvPr id="161" name="Google Shape;161;p30"/>
          <p:cNvPicPr preferRelativeResize="0"/>
          <p:nvPr/>
        </p:nvPicPr>
        <p:blipFill>
          <a:blip r:embed="rId3">
            <a:alphaModFix/>
          </a:blip>
          <a:stretch>
            <a:fillRect/>
          </a:stretch>
        </p:blipFill>
        <p:spPr>
          <a:xfrm>
            <a:off x="1538450" y="718597"/>
            <a:ext cx="6067101" cy="3341626"/>
          </a:xfrm>
          <a:prstGeom prst="rect">
            <a:avLst/>
          </a:prstGeom>
          <a:noFill/>
          <a:ln>
            <a:noFill/>
          </a:ln>
        </p:spPr>
      </p:pic>
      <p:pic>
        <p:nvPicPr>
          <p:cNvPr id="162" name="Google Shape;162;p30"/>
          <p:cNvPicPr preferRelativeResize="0"/>
          <p:nvPr/>
        </p:nvPicPr>
        <p:blipFill>
          <a:blip r:embed="rId4">
            <a:alphaModFix/>
          </a:blip>
          <a:stretch>
            <a:fillRect/>
          </a:stretch>
        </p:blipFill>
        <p:spPr>
          <a:xfrm>
            <a:off x="2838450" y="4212622"/>
            <a:ext cx="3467100" cy="666750"/>
          </a:xfrm>
          <a:prstGeom prst="rect">
            <a:avLst/>
          </a:prstGeom>
          <a:noFill/>
          <a:ln>
            <a:noFill/>
          </a:ln>
        </p:spPr>
      </p:pic>
      <p:sp>
        <p:nvSpPr>
          <p:cNvPr id="163" name="Google Shape;163;p30"/>
          <p:cNvSpPr txBox="1"/>
          <p:nvPr/>
        </p:nvSpPr>
        <p:spPr>
          <a:xfrm>
            <a:off x="1538450" y="4345900"/>
            <a:ext cx="94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Output…</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Exercise 4</a:t>
            </a:r>
            <a:endParaRPr/>
          </a:p>
        </p:txBody>
      </p:sp>
      <p:sp>
        <p:nvSpPr>
          <p:cNvPr id="169" name="Google Shape;169;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Duplicate the Gene class code.</a:t>
            </a:r>
            <a:endParaRPr/>
          </a:p>
          <a:p>
            <a:pPr indent="-342900" lvl="0" marL="457200" rtl="0" algn="l">
              <a:spcBef>
                <a:spcPts val="0"/>
              </a:spcBef>
              <a:spcAft>
                <a:spcPts val="0"/>
              </a:spcAft>
              <a:buSzPts val="1800"/>
              <a:buAutoNum type="arabicPeriod"/>
            </a:pPr>
            <a:r>
              <a:rPr lang="en"/>
              <a:t>Create some </a:t>
            </a:r>
            <a:r>
              <a:rPr lang="en"/>
              <a:t>genes and associated Sequences</a:t>
            </a:r>
            <a:endParaRPr/>
          </a:p>
          <a:p>
            <a:pPr indent="-342900" lvl="0" marL="457200" rtl="0" algn="l">
              <a:spcBef>
                <a:spcPts val="0"/>
              </a:spcBef>
              <a:spcAft>
                <a:spcPts val="0"/>
              </a:spcAft>
              <a:buSzPts val="1800"/>
              <a:buAutoNum type="arabicPeriod"/>
            </a:pPr>
            <a:r>
              <a:rPr lang="en"/>
              <a:t>Update the Sequences and check that the sequences associated with the Genes are updated.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Pre-requisites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You should be very familiar with the standard Python data structures/types e.g. lists, dictionaries etc.</a:t>
            </a:r>
            <a:endParaRPr/>
          </a:p>
          <a:p>
            <a:pPr indent="0" lvl="0" marL="0" rtl="0" algn="l">
              <a:spcBef>
                <a:spcPts val="1200"/>
              </a:spcBef>
              <a:spcAft>
                <a:spcPts val="0"/>
              </a:spcAft>
              <a:buNone/>
            </a:pPr>
            <a:r>
              <a:rPr lang="en"/>
              <a:t>You should be familiar with dicts within dicts within dicts (i.e. dictionaries where the value is another dictionary).</a:t>
            </a:r>
            <a:endParaRPr/>
          </a:p>
          <a:p>
            <a:pPr indent="0" lvl="0" marL="0" rtl="0" algn="l">
              <a:spcBef>
                <a:spcPts val="1200"/>
              </a:spcBef>
              <a:spcAft>
                <a:spcPts val="1200"/>
              </a:spcAft>
              <a:buNone/>
            </a:pPr>
            <a:r>
              <a:rPr lang="en"/>
              <a:t>You should use functions in most scripts you write.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175" name="Google Shape;175;p3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Classes let you </a:t>
            </a:r>
            <a:r>
              <a:rPr lang="en"/>
              <a:t>simplify your code (and hence, do more complex things).</a:t>
            </a:r>
            <a:endParaRPr/>
          </a:p>
          <a:p>
            <a:pPr indent="-342900" lvl="0" marL="457200" rtl="0" algn="l">
              <a:spcBef>
                <a:spcPts val="0"/>
              </a:spcBef>
              <a:spcAft>
                <a:spcPts val="0"/>
              </a:spcAft>
              <a:buSzPts val="1800"/>
              <a:buChar char="●"/>
            </a:pPr>
            <a:r>
              <a:rPr lang="en"/>
              <a:t>Classes provide meaningful (semantic) objects to centre your code around.</a:t>
            </a:r>
            <a:endParaRPr/>
          </a:p>
          <a:p>
            <a:pPr indent="-342900" lvl="0" marL="457200" rtl="0" algn="l">
              <a:spcBef>
                <a:spcPts val="0"/>
              </a:spcBef>
              <a:spcAft>
                <a:spcPts val="0"/>
              </a:spcAft>
              <a:buSzPts val="1800"/>
              <a:buChar char="●"/>
            </a:pPr>
            <a:r>
              <a:rPr lang="en"/>
              <a:t>Classes have state, and persist without being passed around.</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Criticisms of OOP</a:t>
            </a:r>
            <a:endParaRPr/>
          </a:p>
        </p:txBody>
      </p:sp>
      <p:sp>
        <p:nvSpPr>
          <p:cNvPr id="181" name="Google Shape;181;p3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Lack of re-usability - “You want a banana, you get a gorilla holding a banana”, Joe Armstrong, creator of Erlang.</a:t>
            </a:r>
            <a:endParaRPr/>
          </a:p>
          <a:p>
            <a:pPr indent="-342900" lvl="0" marL="457200" rtl="0" algn="l">
              <a:spcBef>
                <a:spcPts val="0"/>
              </a:spcBef>
              <a:spcAft>
                <a:spcPts val="0"/>
              </a:spcAft>
              <a:buSzPts val="1800"/>
              <a:buChar char="●"/>
            </a:pPr>
            <a:r>
              <a:rPr lang="en"/>
              <a:t>Over-kill for small scripts, although needed for larger projects.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Are you a “chef” or a “taxonomist”?</a:t>
            </a:r>
            <a:endParaRPr/>
          </a:p>
        </p:txBody>
      </p:sp>
      <p:pic>
        <p:nvPicPr>
          <p:cNvPr id="187" name="Google Shape;187;p34"/>
          <p:cNvPicPr preferRelativeResize="0"/>
          <p:nvPr/>
        </p:nvPicPr>
        <p:blipFill>
          <a:blip r:embed="rId3">
            <a:alphaModFix/>
          </a:blip>
          <a:stretch>
            <a:fillRect/>
          </a:stretch>
        </p:blipFill>
        <p:spPr>
          <a:xfrm>
            <a:off x="5654575" y="1464375"/>
            <a:ext cx="1878125" cy="2817174"/>
          </a:xfrm>
          <a:prstGeom prst="rect">
            <a:avLst/>
          </a:prstGeom>
          <a:noFill/>
          <a:ln>
            <a:noFill/>
          </a:ln>
        </p:spPr>
      </p:pic>
      <p:pic>
        <p:nvPicPr>
          <p:cNvPr id="188" name="Google Shape;188;p34"/>
          <p:cNvPicPr preferRelativeResize="0"/>
          <p:nvPr/>
        </p:nvPicPr>
        <p:blipFill>
          <a:blip r:embed="rId4">
            <a:alphaModFix/>
          </a:blip>
          <a:stretch>
            <a:fillRect/>
          </a:stretch>
        </p:blipFill>
        <p:spPr>
          <a:xfrm>
            <a:off x="951725" y="1666197"/>
            <a:ext cx="3620274" cy="2413525"/>
          </a:xfrm>
          <a:prstGeom prst="rect">
            <a:avLst/>
          </a:prstGeom>
          <a:noFill/>
          <a:ln>
            <a:noFill/>
          </a:ln>
        </p:spPr>
      </p:pic>
      <p:sp>
        <p:nvSpPr>
          <p:cNvPr id="189" name="Google Shape;189;p34"/>
          <p:cNvSpPr txBox="1"/>
          <p:nvPr/>
        </p:nvSpPr>
        <p:spPr>
          <a:xfrm>
            <a:off x="1222700"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Chef = Functional programmer</a:t>
            </a:r>
            <a:endParaRPr/>
          </a:p>
        </p:txBody>
      </p:sp>
      <p:sp>
        <p:nvSpPr>
          <p:cNvPr id="190" name="Google Shape;190;p34"/>
          <p:cNvSpPr txBox="1"/>
          <p:nvPr/>
        </p:nvSpPr>
        <p:spPr>
          <a:xfrm>
            <a:off x="5179425" y="4246850"/>
            <a:ext cx="2828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Taxonomist</a:t>
            </a:r>
            <a:r>
              <a:rPr lang="en"/>
              <a:t> = OO programmer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Further reading</a:t>
            </a:r>
            <a:endParaRPr/>
          </a:p>
        </p:txBody>
      </p:sp>
      <p:sp>
        <p:nvSpPr>
          <p:cNvPr id="196" name="Google Shape;196;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u="sng">
                <a:solidFill>
                  <a:schemeClr val="hlink"/>
                </a:solidFill>
                <a:hlinkClick r:id="rId3"/>
              </a:rPr>
              <a:t>When should I be using classes in Python? - Stack Overflow</a:t>
            </a:r>
            <a:endParaRPr/>
          </a:p>
          <a:p>
            <a:pPr indent="-342900" lvl="0" marL="457200" rtl="0" algn="l">
              <a:spcBef>
                <a:spcPts val="0"/>
              </a:spcBef>
              <a:spcAft>
                <a:spcPts val="0"/>
              </a:spcAft>
              <a:buSzPts val="1800"/>
              <a:buChar char="●"/>
            </a:pPr>
            <a:r>
              <a:rPr lang="en" u="sng">
                <a:solidFill>
                  <a:schemeClr val="hlink"/>
                </a:solidFill>
                <a:hlinkClick r:id="rId4"/>
              </a:rPr>
              <a:t>Object-Oriented Programming (OOP) in Python 3</a:t>
            </a:r>
            <a:endParaRPr/>
          </a:p>
          <a:p>
            <a:pPr indent="-342900" lvl="0" marL="457200" rtl="0" algn="l">
              <a:spcBef>
                <a:spcPts val="0"/>
              </a:spcBef>
              <a:spcAft>
                <a:spcPts val="0"/>
              </a:spcAft>
              <a:buSzPts val="1800"/>
              <a:buChar char="●"/>
            </a:pPr>
            <a:r>
              <a:rPr lang="en" u="sng">
                <a:solidFill>
                  <a:schemeClr val="hlink"/>
                </a:solidFill>
                <a:hlinkClick r:id="rId5"/>
              </a:rPr>
              <a:t>If everyone hates it, why is OOP still so widespread? - Stack Overflow Blog</a:t>
            </a:r>
            <a:endParaRPr/>
          </a:p>
          <a:p>
            <a:pPr indent="-342900" lvl="0" marL="457200" rtl="0" algn="l">
              <a:spcBef>
                <a:spcPts val="0"/>
              </a:spcBef>
              <a:spcAft>
                <a:spcPts val="0"/>
              </a:spcAft>
              <a:buSzPts val="1800"/>
              <a:buChar char="●"/>
            </a:pPr>
            <a:r>
              <a:rPr lang="en" u="sng">
                <a:solidFill>
                  <a:schemeClr val="hlink"/>
                </a:solidFill>
                <a:hlinkClick r:id="rId6"/>
              </a:rPr>
              <a:t>The Fundamentals of Programming · GitHub</a:t>
            </a:r>
            <a:endParaRPr/>
          </a:p>
          <a:p>
            <a:pPr indent="-342900" lvl="0" marL="457200" rtl="0" algn="l">
              <a:spcBef>
                <a:spcPts val="0"/>
              </a:spcBef>
              <a:spcAft>
                <a:spcPts val="0"/>
              </a:spcAft>
              <a:buSzPts val="1800"/>
              <a:buChar char="●"/>
            </a:pPr>
            <a:r>
              <a:rPr lang="en" u="sng">
                <a:solidFill>
                  <a:schemeClr val="hlink"/>
                </a:solidFill>
                <a:hlinkClick r:id="rId7"/>
              </a:rPr>
              <a:t>Lesson 32: Introduction to object-oriented programming — Programming Bootcamp documentation</a:t>
            </a:r>
            <a:endParaRPr/>
          </a:p>
          <a:p>
            <a:pPr indent="0" lvl="0" marL="0" rtl="0" algn="l">
              <a:spcBef>
                <a:spcPts val="1200"/>
              </a:spcBef>
              <a:spcAft>
                <a:spcPts val="120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6"/>
          <p:cNvSpPr txBox="1"/>
          <p:nvPr>
            <p:ph type="title"/>
          </p:nvPr>
        </p:nvSpPr>
        <p:spPr>
          <a:xfrm>
            <a:off x="311700" y="133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Stretch Practical exercise - 2-3 hours</a:t>
            </a:r>
            <a:endParaRPr/>
          </a:p>
          <a:p>
            <a:pPr indent="0" lvl="0" marL="0" rtl="0" algn="l">
              <a:spcBef>
                <a:spcPts val="0"/>
              </a:spcBef>
              <a:spcAft>
                <a:spcPts val="0"/>
              </a:spcAft>
              <a:buClr>
                <a:schemeClr val="dk1"/>
              </a:buClr>
              <a:buSzPct val="39285"/>
              <a:buFont typeface="Arial"/>
              <a:buNone/>
            </a:pPr>
            <a:r>
              <a:t/>
            </a:r>
            <a:endParaRPr/>
          </a:p>
        </p:txBody>
      </p:sp>
      <p:sp>
        <p:nvSpPr>
          <p:cNvPr id="202" name="Google Shape;202;p36"/>
          <p:cNvSpPr txBox="1"/>
          <p:nvPr>
            <p:ph idx="1" type="body"/>
          </p:nvPr>
        </p:nvSpPr>
        <p:spPr>
          <a:xfrm>
            <a:off x="352475" y="743850"/>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We have some data on antibiotic resistance genes detected in 2079 </a:t>
            </a:r>
            <a:r>
              <a:rPr i="1" lang="en"/>
              <a:t>Salmonella</a:t>
            </a:r>
            <a:r>
              <a:rPr lang="en"/>
              <a:t> Typhi genomes.</a:t>
            </a:r>
            <a:endParaRPr/>
          </a:p>
          <a:p>
            <a:pPr indent="-317500" lvl="1" marL="914400" rtl="0" algn="l">
              <a:spcBef>
                <a:spcPts val="0"/>
              </a:spcBef>
              <a:spcAft>
                <a:spcPts val="0"/>
              </a:spcAft>
              <a:buSzPts val="1400"/>
              <a:buChar char="○"/>
            </a:pPr>
            <a:r>
              <a:rPr lang="en" u="sng">
                <a:solidFill>
                  <a:schemeClr val="hlink"/>
                </a:solidFill>
                <a:hlinkClick r:id="rId3"/>
              </a:rPr>
              <a:t>https://tinyurl.com/52vtap6t</a:t>
            </a:r>
            <a:r>
              <a:rPr lang="en"/>
              <a:t> - link to download the training data.</a:t>
            </a:r>
            <a:endParaRPr/>
          </a:p>
          <a:p>
            <a:pPr indent="-342900" lvl="0" marL="457200" rtl="0" algn="l">
              <a:spcBef>
                <a:spcPts val="0"/>
              </a:spcBef>
              <a:spcAft>
                <a:spcPts val="0"/>
              </a:spcAft>
              <a:buSzPts val="1800"/>
              <a:buChar char="●"/>
            </a:pPr>
            <a:r>
              <a:rPr lang="en"/>
              <a:t>The aim is to read in this data, parse it, and make two different output tables (next page).</a:t>
            </a:r>
            <a:endParaRPr/>
          </a:p>
        </p:txBody>
      </p:sp>
      <p:sp>
        <p:nvSpPr>
          <p:cNvPr id="203" name="Google Shape;203;p36"/>
          <p:cNvSpPr txBox="1"/>
          <p:nvPr/>
        </p:nvSpPr>
        <p:spPr>
          <a:xfrm>
            <a:off x="311700" y="4695175"/>
            <a:ext cx="761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Genes column format = (prot_mut-ref_mut:percent_covg:depth)</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t>Stretch Practical exercise - 2-3 hours</a:t>
            </a:r>
            <a:endParaRPr/>
          </a:p>
          <a:p>
            <a:pPr indent="0" lvl="0" marL="0" rtl="0" algn="l">
              <a:spcBef>
                <a:spcPts val="0"/>
              </a:spcBef>
              <a:spcAft>
                <a:spcPts val="0"/>
              </a:spcAft>
              <a:buNone/>
            </a:pPr>
            <a:r>
              <a:t/>
            </a:r>
            <a:endParaRPr/>
          </a:p>
        </p:txBody>
      </p:sp>
      <p:pic>
        <p:nvPicPr>
          <p:cNvPr id="209" name="Google Shape;209;p37"/>
          <p:cNvPicPr preferRelativeResize="0"/>
          <p:nvPr/>
        </p:nvPicPr>
        <p:blipFill>
          <a:blip r:embed="rId3">
            <a:alphaModFix/>
          </a:blip>
          <a:stretch>
            <a:fillRect/>
          </a:stretch>
        </p:blipFill>
        <p:spPr>
          <a:xfrm>
            <a:off x="940983" y="1167200"/>
            <a:ext cx="7262025" cy="338695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en"/>
              <a:t>Stretch Practical exercise - 2-3 hours</a:t>
            </a:r>
            <a:endParaRPr/>
          </a:p>
          <a:p>
            <a:pPr indent="0" lvl="0" marL="0" rtl="0" algn="l">
              <a:spcBef>
                <a:spcPts val="0"/>
              </a:spcBef>
              <a:spcAft>
                <a:spcPts val="0"/>
              </a:spcAft>
              <a:buNone/>
            </a:pPr>
            <a:r>
              <a:t/>
            </a:r>
            <a:endParaRPr/>
          </a:p>
        </p:txBody>
      </p:sp>
      <p:pic>
        <p:nvPicPr>
          <p:cNvPr id="215" name="Google Shape;215;p38"/>
          <p:cNvPicPr preferRelativeResize="0"/>
          <p:nvPr/>
        </p:nvPicPr>
        <p:blipFill>
          <a:blip r:embed="rId3">
            <a:alphaModFix/>
          </a:blip>
          <a:stretch>
            <a:fillRect/>
          </a:stretch>
        </p:blipFill>
        <p:spPr>
          <a:xfrm>
            <a:off x="211425" y="1557025"/>
            <a:ext cx="8802625" cy="572700"/>
          </a:xfrm>
          <a:prstGeom prst="rect">
            <a:avLst/>
          </a:prstGeom>
          <a:noFill/>
          <a:ln>
            <a:noFill/>
          </a:ln>
        </p:spPr>
      </p:pic>
      <p:pic>
        <p:nvPicPr>
          <p:cNvPr id="216" name="Google Shape;216;p38"/>
          <p:cNvPicPr preferRelativeResize="0"/>
          <p:nvPr/>
        </p:nvPicPr>
        <p:blipFill>
          <a:blip r:embed="rId4">
            <a:alphaModFix/>
          </a:blip>
          <a:stretch>
            <a:fillRect/>
          </a:stretch>
        </p:blipFill>
        <p:spPr>
          <a:xfrm>
            <a:off x="284813" y="2999612"/>
            <a:ext cx="8574375" cy="1717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15"/>
          <p:cNvPicPr preferRelativeResize="0"/>
          <p:nvPr/>
        </p:nvPicPr>
        <p:blipFill>
          <a:blip r:embed="rId3">
            <a:alphaModFix/>
          </a:blip>
          <a:stretch>
            <a:fillRect/>
          </a:stretch>
        </p:blipFill>
        <p:spPr>
          <a:xfrm>
            <a:off x="1027775" y="799638"/>
            <a:ext cx="7088451" cy="3544225"/>
          </a:xfrm>
          <a:prstGeom prst="rect">
            <a:avLst/>
          </a:prstGeom>
          <a:noFill/>
          <a:ln>
            <a:noFill/>
          </a:ln>
        </p:spPr>
      </p:pic>
      <p:sp>
        <p:nvSpPr>
          <p:cNvPr id="67" name="Google Shape;67;p15"/>
          <p:cNvSpPr txBox="1"/>
          <p:nvPr/>
        </p:nvSpPr>
        <p:spPr>
          <a:xfrm>
            <a:off x="2934500" y="1687300"/>
            <a:ext cx="1491600" cy="615600"/>
          </a:xfrm>
          <a:prstGeom prst="rect">
            <a:avLst/>
          </a:prstGeom>
          <a:solidFill>
            <a:schemeClr val="lt1"/>
          </a:solidFill>
          <a:ln cap="flat" cmpd="sng" w="9525">
            <a:solidFill>
              <a:srgbClr val="5A2A2B"/>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rgbClr val="5A2A2B"/>
                </a:solidFill>
              </a:rPr>
              <a:t>Peak of “</a:t>
            </a:r>
            <a:r>
              <a:rPr lang="en">
                <a:solidFill>
                  <a:srgbClr val="5A2A2B"/>
                </a:solidFill>
              </a:rPr>
              <a:t>Mt Overconfidence”</a:t>
            </a:r>
            <a:endParaRPr>
              <a:solidFill>
                <a:srgbClr val="5A2A2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Advanced Python</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
              <a:t>Custom classes</a:t>
            </a:r>
            <a:endParaRPr/>
          </a:p>
          <a:p>
            <a:pPr indent="-342900" lvl="0" marL="457200" rtl="0" algn="l">
              <a:spcBef>
                <a:spcPts val="0"/>
              </a:spcBef>
              <a:spcAft>
                <a:spcPts val="0"/>
              </a:spcAft>
              <a:buSzPts val="1800"/>
              <a:buAutoNum type="arabicPeriod"/>
            </a:pPr>
            <a:r>
              <a:rPr lang="en"/>
              <a:t>How to get to grips with commonly used bioinformatics modules with BioPython as an example.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2107500"/>
            <a:ext cx="8520600" cy="92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4920"/>
              <a:t>Custom classes</a:t>
            </a:r>
            <a:endParaRPr sz="492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84" name="Google Shape;84;p18"/>
          <p:cNvPicPr preferRelativeResize="0"/>
          <p:nvPr/>
        </p:nvPicPr>
        <p:blipFill>
          <a:blip r:embed="rId3">
            <a:alphaModFix/>
          </a:blip>
          <a:stretch>
            <a:fillRect/>
          </a:stretch>
        </p:blipFill>
        <p:spPr>
          <a:xfrm>
            <a:off x="311700" y="2355475"/>
            <a:ext cx="8520601" cy="4325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0" name="Google Shape;90;p19"/>
          <p:cNvPicPr preferRelativeResize="0"/>
          <p:nvPr/>
        </p:nvPicPr>
        <p:blipFill>
          <a:blip r:embed="rId3">
            <a:alphaModFix/>
          </a:blip>
          <a:stretch>
            <a:fillRect/>
          </a:stretch>
        </p:blipFill>
        <p:spPr>
          <a:xfrm>
            <a:off x="152400" y="2123975"/>
            <a:ext cx="8839199" cy="895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ph type="title"/>
          </p:nvPr>
        </p:nvSpPr>
        <p:spPr>
          <a:xfrm>
            <a:off x="311700" y="3257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96" name="Google Shape;96;p20"/>
          <p:cNvPicPr preferRelativeResize="0"/>
          <p:nvPr/>
        </p:nvPicPr>
        <p:blipFill>
          <a:blip r:embed="rId3">
            <a:alphaModFix/>
          </a:blip>
          <a:stretch>
            <a:fillRect/>
          </a:stretch>
        </p:blipFill>
        <p:spPr>
          <a:xfrm>
            <a:off x="311700" y="1001275"/>
            <a:ext cx="8520601" cy="31409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Motivating example</a:t>
            </a:r>
            <a:endParaRPr/>
          </a:p>
        </p:txBody>
      </p:sp>
      <p:pic>
        <p:nvPicPr>
          <p:cNvPr id="102" name="Google Shape;102;p21"/>
          <p:cNvPicPr preferRelativeResize="0"/>
          <p:nvPr/>
        </p:nvPicPr>
        <p:blipFill>
          <a:blip r:embed="rId3">
            <a:alphaModFix/>
          </a:blip>
          <a:stretch>
            <a:fillRect/>
          </a:stretch>
        </p:blipFill>
        <p:spPr>
          <a:xfrm>
            <a:off x="256650" y="1150250"/>
            <a:ext cx="8575648" cy="38209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