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schemas.openxmlformats.org/officeDocument/2006/relationships/slide" Target="slides/slide30.xml"/><Relationship Id="rId12" Type="http://schemas.openxmlformats.org/officeDocument/2006/relationships/slide" Target="slides/slide7.xml"/><Relationship Id="rId34" Type="http://schemas.openxmlformats.org/officeDocument/2006/relationships/slide" Target="slides/slide29.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realpython.com/python3-object-oriented-programming/" TargetMode="Externa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g221e31befc1_0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 name="Google Shape;105;g221e31befc1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And then, finally, we decide that we want some more information about the city.</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This is how we access the information about the country.</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What do people think about this code?</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g221e31befc1_0_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0" name="Google Shape;110;g221e31befc1_0_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g221e31befc1_0_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6" name="Google Shape;116;g221e31befc1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u="sng">
                <a:solidFill>
                  <a:schemeClr val="hlink"/>
                </a:solidFill>
                <a:hlinkClick r:id="rId2"/>
              </a:rPr>
              <a:t>https://realpython.com/python3-object-oriented-programming/</a:t>
            </a:r>
            <a:endParaRPr/>
          </a:p>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g221e31befc1_0_1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2" name="Google Shape;122;g221e31befc1_0_1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g221e31befc1_0_1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4" name="Google Shape;134;g221e31befc1_0_1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g221e31befc1_0_1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1" name="Google Shape;141;g221e31befc1_0_1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So, here we have the four classes we need to represent the same information that was in the multilevel dictionary.</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Place of birth class takes one param in addition to self, and that is a city, this is then assigned to self.city so that will be available as an instance variable in the future.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Scientist takes two arguments, name and dob, which are assigned to instance variables. An instance variable is setup for place of birth, but no data is fed in when a new instance of the class is instantiated. This is not strictly </a:t>
            </a:r>
            <a:r>
              <a:rPr lang="en"/>
              <a:t>necessary</a:t>
            </a:r>
            <a:r>
              <a:rPr lang="en"/>
              <a:t>, but is a good practice. We say that it’s going to be assigned an instance of the place of birth class, which is why we had to put the code for that class before the scientist class. Again, that isn’t strictly necassary (to say that it’s going to be a place of birth class), we could just say None, but again, it’s good practice.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City and Country classes follow similar pattern to above.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Ok, now on the right hand side, we have the code to create instances of these classes. This is where we start adding in some data. On the left hand side, we just have the model of how the data is organised, now on the right we have the data itself.</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We create four scientist objects, that are going to include the name and dob. We create 3 country objects, with country name and population.</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Then we create four city objects, with the name of the city and the appropriate instance of the country class.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Then, for each of the scientists, we assign their place of birth to be a new instance of the place of birth class, which takes a city object.</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And then, finally, this is how we access these kinds of variables.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Once you get used to it, this organisation is much easier to read, write and extend. Most text editors do some code introspection and so when i type “darwin.” it knows that darwin is a scientist class, and that </a:t>
            </a:r>
            <a:r>
              <a:rPr lang="en"/>
              <a:t>scientist objects have name, dob and place of birth attributes, so these came up as auto complete options.</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g221e31befc1_0_1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9" name="Google Shape;149;g221e31befc1_0_1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top code is a reminder of how we have to update variables when we are using dictionaries of dictionaries.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 bottom code is the much simpler way that we can do it when we are using classes instead.</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g221e31befc1_0_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7" name="Google Shape;157;g221e31befc1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g221e31befc1_0_1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3" name="Google Shape;163;g221e31befc1_0_1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g221e31befc1_0_1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8" name="Google Shape;168;g221e31befc1_0_1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g221e31befc1_0_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g221e31befc1_0_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g221e31befc1_0_1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4" name="Google Shape;174;g221e31befc1_0_1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g221e31befc1_0_1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0" name="Google Shape;180;g221e31befc1_0_1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g221e31befc1_0_1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5" name="Google Shape;185;g221e31befc1_0_1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g221e31befc1_0_1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2" name="Google Shape;192;g221e31befc1_0_1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g221e31befc1_0_1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8" name="Google Shape;198;g221e31befc1_0_1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g221e31befc1_0_2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5" name="Google Shape;205;g221e31befc1_0_2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g221e31befc1_0_1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1" name="Google Shape;211;g221e31befc1_0_1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g221e31befc1_0_2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7" name="Google Shape;217;g221e31befc1_0_2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g221e31befc1_0_2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3" name="Google Shape;223;g221e31befc1_0_2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When thinking about whether OOP might be the right approach for you, this could be a helpful analogy.</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Functional programming, where programs are organised as a series of discrete task, is kind of like a chef writing/following a recipe.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Object oriented programming involves a slightly more philosophical or taxonomical mindset - what objects am i going to create, what attributes do those have, how do these relate to each other?</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Which is better? Well, it depends whether you want to eat a tasty meal, or have a firm philosophical foundation for your activities.</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g221e31befc1_0_2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2" name="Google Shape;232;g221e31befc1_0_2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g221e31befc1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 name="Google Shape;64;g221e31befc1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Ok, who has heard of the Dunning-Kruger effect?</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On the x-axis we have wisdom, or could be skill. On the y-axis we have confidence - how confident are you in your skills.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In the 1980s two psychologists, Dunning and Kruger, found that there isn’t a linear relationship between confidence and skill.</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People with a small amount of skill often over-estimate their skill, and then, as they gain a bit more wisdom, they realise that there is a huge amount they don’t know. They enter “the valley of despair”.</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Then, as they start to gain more skill or wisdom, their confidence grows again.</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Is anyone going to brave enough to say where they think they are on this curve with regards to their python programming?</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 idea is that you are all experienced enough coders to have seen the valley of despair.</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I’m probably somewhere on the slope of enlightenment or perhaps the plateau of sustainability.</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 aim of this module of the course is to help everyone get at least onto the slope of enlightenment.</a:t>
            </a:r>
            <a:endParaRPr/>
          </a:p>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 name="Shape 236"/>
        <p:cNvGrpSpPr/>
        <p:nvPr/>
      </p:nvGrpSpPr>
      <p:grpSpPr>
        <a:xfrm>
          <a:off x="0" y="0"/>
          <a:ext cx="0" cy="0"/>
          <a:chOff x="0" y="0"/>
          <a:chExt cx="0" cy="0"/>
        </a:xfrm>
      </p:grpSpPr>
      <p:sp>
        <p:nvSpPr>
          <p:cNvPr id="237" name="Google Shape;237;g221e31befc1_0_2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8" name="Google Shape;238;g221e31befc1_0_2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g221e31befc1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 name="Google Shape;70;g221e31befc1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g221e31befc1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 name="Google Shape;76;g221e31befc1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Ok, the first big topic we’re going to cover in this module is Custom classes.</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 name="Shape 79"/>
        <p:cNvGrpSpPr/>
        <p:nvPr/>
      </p:nvGrpSpPr>
      <p:grpSpPr>
        <a:xfrm>
          <a:off x="0" y="0"/>
          <a:ext cx="0" cy="0"/>
          <a:chOff x="0" y="0"/>
          <a:chExt cx="0" cy="0"/>
        </a:xfrm>
      </p:grpSpPr>
      <p:sp>
        <p:nvSpPr>
          <p:cNvPr id="80" name="Google Shape;80;g221e31befc1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 name="Google Shape;81;g221e31befc1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Ok, so we’re going to start with a motivating example, which I think represents a typical development project, and a common use case for classes.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We start with a list of scientists who we’re interested in.</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g221e31befc1_0_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7" name="Google Shape;87;g221e31befc1_0_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Then, we decide that we want to store their dates of birth, so we switch to a dictionary data type, with the scientists name as the key, and the DoB as the value.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What will this line of code print?</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g221e31befc1_0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 name="Google Shape;93;g221e31befc1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But then, we decide, wait a minute, we want to keep two pieces of information about these people.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So we change the value to another dictionary with two pieces of information for each person. The date and country of birth.</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We access information within the second layer of dictionaries like this.</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So, scientists[‘Charles Darwin’] is itself a dictionary - the ones with the keys DoB and PoB.</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g221e31befc1_0_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 name="Google Shape;99;g221e31befc1_0_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Then, we decide we want some more information about their place of birth, so we add another layer of dictionaries, this time below the PoB key. This dictionary contains two pieces of information  the city and country of the place of birth.</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We access it like this.</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1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1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10.png"/><Relationship Id="rId4" Type="http://schemas.openxmlformats.org/officeDocument/2006/relationships/image" Target="../media/image3.png"/><Relationship Id="rId5" Type="http://schemas.openxmlformats.org/officeDocument/2006/relationships/image" Target="../media/image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8.pn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hyperlink" Target="https://repo.anaconda.com/miniconda/Miniconda3-latest-Linux-x86_64.sh" TargetMode="External"/><Relationship Id="rId4" Type="http://schemas.openxmlformats.org/officeDocument/2006/relationships/hyperlink" Target="https://repo.anaconda.com/miniconda/Miniconda3-latest-Linux-x86_64.sh" TargetMode="External"/><Relationship Id="rId5" Type="http://schemas.openxmlformats.org/officeDocument/2006/relationships/hyperlink" Target="https://www.anaconda.com/blog/a-faster-conda-for-a-growing-community" TargetMode="External"/><Relationship Id="rId6" Type="http://schemas.openxmlformats.org/officeDocument/2006/relationships/hyperlink" Target="https://bioconda.github.io/"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hyperlink" Target="https://tinyurl.com/52vtap6t"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1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9.png"/><Relationship Id="rId4" Type="http://schemas.openxmlformats.org/officeDocument/2006/relationships/image" Target="../media/image1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image" Target="../media/image13.png"/><Relationship Id="rId4" Type="http://schemas.openxmlformats.org/officeDocument/2006/relationships/image" Target="../media/image7.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image" Target="../media/image1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 Id="rId3" Type="http://schemas.openxmlformats.org/officeDocument/2006/relationships/hyperlink" Target="https://stackoverflow.com/questions/33072570/when-should-i-be-using-classes-in-python" TargetMode="External"/><Relationship Id="rId4" Type="http://schemas.openxmlformats.org/officeDocument/2006/relationships/hyperlink" Target="https://realpython.com/python3-object-oriented-programming/" TargetMode="External"/><Relationship Id="rId5" Type="http://schemas.openxmlformats.org/officeDocument/2006/relationships/hyperlink" Target="https://stackoverflow.blog/2020/09/02/if-everyone-hates-it-why-is-oop-still-so-widely-spread/" TargetMode="External"/><Relationship Id="rId6" Type="http://schemas.openxmlformats.org/officeDocument/2006/relationships/hyperlink" Target="https://gist.github.com/iankronquist/eeafb55b139b3d8f7e244ce64d0f00f3#file-2-oop-classes-and-objects-md"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Advanced Python</a:t>
            </a:r>
            <a:endParaRPr/>
          </a:p>
        </p:txBody>
      </p:sp>
      <p:sp>
        <p:nvSpPr>
          <p:cNvPr id="55" name="Google Shape;55;p13"/>
          <p:cNvSpPr txBox="1"/>
          <p:nvPr>
            <p:ph idx="1" type="subTitle"/>
          </p:nvPr>
        </p:nvSpPr>
        <p:spPr>
          <a:xfrm>
            <a:off x="275325" y="4019975"/>
            <a:ext cx="8520600" cy="792600"/>
          </a:xfrm>
          <a:prstGeom prst="rect">
            <a:avLst/>
          </a:prstGeom>
        </p:spPr>
        <p:txBody>
          <a:bodyPr anchorCtr="0" anchor="t" bIns="91425" lIns="91425" spcFirstLastPara="1" rIns="91425" wrap="square" tIns="91425">
            <a:normAutofit fontScale="85000" lnSpcReduction="20000"/>
          </a:bodyPr>
          <a:lstStyle/>
          <a:p>
            <a:pPr indent="0" lvl="0" marL="0" rtl="0" algn="ctr">
              <a:spcBef>
                <a:spcPts val="0"/>
              </a:spcBef>
              <a:spcAft>
                <a:spcPts val="0"/>
              </a:spcAft>
              <a:buNone/>
            </a:pPr>
            <a:r>
              <a:rPr lang="en"/>
              <a:t>Philip Ashton, March 2023</a:t>
            </a:r>
            <a:endParaRPr/>
          </a:p>
          <a:p>
            <a:pPr indent="0" lvl="0" marL="0" rtl="0" algn="ctr">
              <a:spcBef>
                <a:spcPts val="0"/>
              </a:spcBef>
              <a:spcAft>
                <a:spcPts val="0"/>
              </a:spcAft>
              <a:buNone/>
            </a:pPr>
            <a:r>
              <a:rPr lang="en"/>
              <a:t>Advanced Training in Bioinformatics Workflows 2023</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pic>
        <p:nvPicPr>
          <p:cNvPr id="107" name="Google Shape;107;p22"/>
          <p:cNvPicPr preferRelativeResize="0"/>
          <p:nvPr/>
        </p:nvPicPr>
        <p:blipFill>
          <a:blip r:embed="rId3">
            <a:alphaModFix/>
          </a:blip>
          <a:stretch>
            <a:fillRect/>
          </a:stretch>
        </p:blipFill>
        <p:spPr>
          <a:xfrm>
            <a:off x="1560325" y="0"/>
            <a:ext cx="7583664" cy="514350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p23"/>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What if the population of the USA changes?</a:t>
            </a:r>
            <a:endParaRPr/>
          </a:p>
        </p:txBody>
      </p:sp>
      <p:pic>
        <p:nvPicPr>
          <p:cNvPr id="113" name="Google Shape;113;p23"/>
          <p:cNvPicPr preferRelativeResize="0"/>
          <p:nvPr/>
        </p:nvPicPr>
        <p:blipFill>
          <a:blip r:embed="rId3">
            <a:alphaModFix/>
          </a:blip>
          <a:stretch>
            <a:fillRect/>
          </a:stretch>
        </p:blipFill>
        <p:spPr>
          <a:xfrm>
            <a:off x="473763" y="2320725"/>
            <a:ext cx="8196474" cy="50204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sp>
        <p:nvSpPr>
          <p:cNvPr id="118" name="Google Shape;118;p2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Classes</a:t>
            </a:r>
            <a:endParaRPr/>
          </a:p>
        </p:txBody>
      </p:sp>
      <p:sp>
        <p:nvSpPr>
          <p:cNvPr id="119" name="Google Shape;119;p2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Classes are fundamental to Object Oriented Programming (OOP)</a:t>
            </a:r>
            <a:endParaRPr/>
          </a:p>
          <a:p>
            <a:pPr indent="-342900" lvl="0" marL="457200" rtl="0" algn="l">
              <a:spcBef>
                <a:spcPts val="0"/>
              </a:spcBef>
              <a:spcAft>
                <a:spcPts val="0"/>
              </a:spcAft>
              <a:buSzPts val="1800"/>
              <a:buChar char="●"/>
            </a:pPr>
            <a:r>
              <a:rPr lang="en"/>
              <a:t>OOP is a way of programming that bundles variables and methods together into objects</a:t>
            </a:r>
            <a:endParaRPr/>
          </a:p>
          <a:p>
            <a:pPr indent="-342900" lvl="0" marL="457200" rtl="0" algn="l">
              <a:spcBef>
                <a:spcPts val="0"/>
              </a:spcBef>
              <a:spcAft>
                <a:spcPts val="0"/>
              </a:spcAft>
              <a:buSzPts val="1800"/>
              <a:buChar char="●"/>
            </a:pPr>
            <a:r>
              <a:rPr lang="en"/>
              <a:t>A class is a blueprint for an object - it does not contain any data.</a:t>
            </a:r>
            <a:endParaRPr/>
          </a:p>
          <a:p>
            <a:pPr indent="-342900" lvl="0" marL="457200" rtl="0" algn="l">
              <a:spcBef>
                <a:spcPts val="0"/>
              </a:spcBef>
              <a:spcAft>
                <a:spcPts val="0"/>
              </a:spcAft>
              <a:buSzPts val="1800"/>
              <a:buChar char="●"/>
            </a:pPr>
            <a:r>
              <a:rPr lang="en"/>
              <a:t>An instance is the object that is built from the class - it is not a blueprint, it’s the real thing, and it contains data.</a:t>
            </a:r>
            <a:endParaRPr/>
          </a:p>
          <a:p>
            <a:pPr indent="-342900" lvl="0" marL="457200" rtl="0" algn="l">
              <a:spcBef>
                <a:spcPts val="0"/>
              </a:spcBef>
              <a:spcAft>
                <a:spcPts val="0"/>
              </a:spcAft>
              <a:buSzPts val="1800"/>
              <a:buChar char="●"/>
            </a:pPr>
            <a:r>
              <a:rPr lang="en"/>
              <a:t>Classes are a way to combine data with methods to work on that data in a single object (encapsulation).</a:t>
            </a:r>
            <a:endParaRPr/>
          </a:p>
          <a:p>
            <a:pPr indent="0" lvl="0" marL="0" rtl="0" algn="l">
              <a:spcBef>
                <a:spcPts val="1200"/>
              </a:spcBef>
              <a:spcAft>
                <a:spcPts val="1200"/>
              </a:spcAft>
              <a:buNone/>
            </a:pPr>
            <a:r>
              <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 name="Shape 123"/>
        <p:cNvGrpSpPr/>
        <p:nvPr/>
      </p:nvGrpSpPr>
      <p:grpSpPr>
        <a:xfrm>
          <a:off x="0" y="0"/>
          <a:ext cx="0" cy="0"/>
          <a:chOff x="0" y="0"/>
          <a:chExt cx="0" cy="0"/>
        </a:xfrm>
      </p:grpSpPr>
      <p:sp>
        <p:nvSpPr>
          <p:cNvPr id="124" name="Google Shape;124;p2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Classes</a:t>
            </a:r>
            <a:endParaRPr/>
          </a:p>
        </p:txBody>
      </p:sp>
      <p:sp>
        <p:nvSpPr>
          <p:cNvPr id="125" name="Google Shape;125;p25"/>
          <p:cNvSpPr txBox="1"/>
          <p:nvPr/>
        </p:nvSpPr>
        <p:spPr>
          <a:xfrm>
            <a:off x="318050" y="1683025"/>
            <a:ext cx="9675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Keyword</a:t>
            </a:r>
            <a:endParaRPr/>
          </a:p>
        </p:txBody>
      </p:sp>
      <p:sp>
        <p:nvSpPr>
          <p:cNvPr id="126" name="Google Shape;126;p25"/>
          <p:cNvSpPr txBox="1"/>
          <p:nvPr/>
        </p:nvSpPr>
        <p:spPr>
          <a:xfrm>
            <a:off x="2206475" y="1017725"/>
            <a:ext cx="2551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Class name (user specified)</a:t>
            </a:r>
            <a:endParaRPr/>
          </a:p>
        </p:txBody>
      </p:sp>
      <p:sp>
        <p:nvSpPr>
          <p:cNvPr id="127" name="Google Shape;127;p25"/>
          <p:cNvSpPr txBox="1"/>
          <p:nvPr/>
        </p:nvSpPr>
        <p:spPr>
          <a:xfrm>
            <a:off x="66250" y="2463500"/>
            <a:ext cx="1828800" cy="1262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Function that sets the state of the new instance of the class. Run on instantiation.</a:t>
            </a:r>
            <a:endParaRPr/>
          </a:p>
        </p:txBody>
      </p:sp>
      <p:sp>
        <p:nvSpPr>
          <p:cNvPr id="128" name="Google Shape;128;p25"/>
          <p:cNvSpPr txBox="1"/>
          <p:nvPr/>
        </p:nvSpPr>
        <p:spPr>
          <a:xfrm>
            <a:off x="5155075" y="802175"/>
            <a:ext cx="25512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self is always the first argument, and refers to a particular instance of a class.</a:t>
            </a:r>
            <a:endParaRPr/>
          </a:p>
        </p:txBody>
      </p:sp>
      <p:sp>
        <p:nvSpPr>
          <p:cNvPr id="129" name="Google Shape;129;p25"/>
          <p:cNvSpPr txBox="1"/>
          <p:nvPr/>
        </p:nvSpPr>
        <p:spPr>
          <a:xfrm>
            <a:off x="7534000" y="1683025"/>
            <a:ext cx="16632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Other</a:t>
            </a:r>
            <a:r>
              <a:rPr lang="en"/>
              <a:t> parameters (user specified)</a:t>
            </a:r>
            <a:endParaRPr/>
          </a:p>
        </p:txBody>
      </p:sp>
      <p:sp>
        <p:nvSpPr>
          <p:cNvPr id="130" name="Google Shape;130;p25"/>
          <p:cNvSpPr txBox="1"/>
          <p:nvPr/>
        </p:nvSpPr>
        <p:spPr>
          <a:xfrm>
            <a:off x="119275" y="3937650"/>
            <a:ext cx="2551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Instance attributes</a:t>
            </a:r>
            <a:endParaRPr/>
          </a:p>
        </p:txBody>
      </p:sp>
      <p:pic>
        <p:nvPicPr>
          <p:cNvPr id="131" name="Google Shape;131;p25"/>
          <p:cNvPicPr preferRelativeResize="0"/>
          <p:nvPr/>
        </p:nvPicPr>
        <p:blipFill>
          <a:blip r:embed="rId3">
            <a:alphaModFix/>
          </a:blip>
          <a:stretch>
            <a:fillRect/>
          </a:stretch>
        </p:blipFill>
        <p:spPr>
          <a:xfrm>
            <a:off x="1895050" y="1869698"/>
            <a:ext cx="5572295" cy="16162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 name="Shape 135"/>
        <p:cNvGrpSpPr/>
        <p:nvPr/>
      </p:nvGrpSpPr>
      <p:grpSpPr>
        <a:xfrm>
          <a:off x="0" y="0"/>
          <a:ext cx="0" cy="0"/>
          <a:chOff x="0" y="0"/>
          <a:chExt cx="0" cy="0"/>
        </a:xfrm>
      </p:grpSpPr>
      <p:sp>
        <p:nvSpPr>
          <p:cNvPr id="136" name="Google Shape;136;p2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Classes</a:t>
            </a:r>
            <a:endParaRPr/>
          </a:p>
        </p:txBody>
      </p:sp>
      <p:sp>
        <p:nvSpPr>
          <p:cNvPr id="137" name="Google Shape;137;p26"/>
          <p:cNvSpPr txBox="1"/>
          <p:nvPr/>
        </p:nvSpPr>
        <p:spPr>
          <a:xfrm>
            <a:off x="480950" y="4125800"/>
            <a:ext cx="46953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Here, we make a new instance of the class Scientist</a:t>
            </a:r>
            <a:endParaRPr/>
          </a:p>
        </p:txBody>
      </p:sp>
      <p:pic>
        <p:nvPicPr>
          <p:cNvPr id="138" name="Google Shape;138;p26"/>
          <p:cNvPicPr preferRelativeResize="0"/>
          <p:nvPr/>
        </p:nvPicPr>
        <p:blipFill>
          <a:blip r:embed="rId3">
            <a:alphaModFix/>
          </a:blip>
          <a:stretch>
            <a:fillRect/>
          </a:stretch>
        </p:blipFill>
        <p:spPr>
          <a:xfrm>
            <a:off x="1428100" y="1306300"/>
            <a:ext cx="6287800" cy="253092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 name="Shape 142"/>
        <p:cNvGrpSpPr/>
        <p:nvPr/>
      </p:nvGrpSpPr>
      <p:grpSpPr>
        <a:xfrm>
          <a:off x="0" y="0"/>
          <a:ext cx="0" cy="0"/>
          <a:chOff x="0" y="0"/>
          <a:chExt cx="0" cy="0"/>
        </a:xfrm>
      </p:grpSpPr>
      <p:sp>
        <p:nvSpPr>
          <p:cNvPr id="143" name="Google Shape;143;p2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Classes</a:t>
            </a:r>
            <a:endParaRPr/>
          </a:p>
        </p:txBody>
      </p:sp>
      <p:pic>
        <p:nvPicPr>
          <p:cNvPr id="144" name="Google Shape;144;p27"/>
          <p:cNvPicPr preferRelativeResize="0"/>
          <p:nvPr/>
        </p:nvPicPr>
        <p:blipFill>
          <a:blip r:embed="rId3">
            <a:alphaModFix/>
          </a:blip>
          <a:stretch>
            <a:fillRect/>
          </a:stretch>
        </p:blipFill>
        <p:spPr>
          <a:xfrm>
            <a:off x="4037775" y="1074775"/>
            <a:ext cx="4983485" cy="3302500"/>
          </a:xfrm>
          <a:prstGeom prst="rect">
            <a:avLst/>
          </a:prstGeom>
          <a:noFill/>
          <a:ln>
            <a:noFill/>
          </a:ln>
        </p:spPr>
      </p:pic>
      <p:pic>
        <p:nvPicPr>
          <p:cNvPr id="145" name="Google Shape;145;p27"/>
          <p:cNvPicPr preferRelativeResize="0"/>
          <p:nvPr/>
        </p:nvPicPr>
        <p:blipFill>
          <a:blip r:embed="rId4">
            <a:alphaModFix/>
          </a:blip>
          <a:stretch>
            <a:fillRect/>
          </a:stretch>
        </p:blipFill>
        <p:spPr>
          <a:xfrm>
            <a:off x="2540725" y="4537825"/>
            <a:ext cx="4133850" cy="438150"/>
          </a:xfrm>
          <a:prstGeom prst="rect">
            <a:avLst/>
          </a:prstGeom>
          <a:noFill/>
          <a:ln>
            <a:noFill/>
          </a:ln>
        </p:spPr>
      </p:pic>
      <p:pic>
        <p:nvPicPr>
          <p:cNvPr id="146" name="Google Shape;146;p27"/>
          <p:cNvPicPr preferRelativeResize="0"/>
          <p:nvPr/>
        </p:nvPicPr>
        <p:blipFill>
          <a:blip r:embed="rId5">
            <a:alphaModFix/>
          </a:blip>
          <a:stretch>
            <a:fillRect/>
          </a:stretch>
        </p:blipFill>
        <p:spPr>
          <a:xfrm>
            <a:off x="242075" y="1074775"/>
            <a:ext cx="3541434" cy="33025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sp>
        <p:nvSpPr>
          <p:cNvPr id="151" name="Google Shape;151;p2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Classes have “state”</a:t>
            </a:r>
            <a:endParaRPr/>
          </a:p>
        </p:txBody>
      </p:sp>
      <p:sp>
        <p:nvSpPr>
          <p:cNvPr id="152" name="Google Shape;152;p28"/>
          <p:cNvSpPr txBox="1"/>
          <p:nvPr/>
        </p:nvSpPr>
        <p:spPr>
          <a:xfrm>
            <a:off x="626700" y="1124875"/>
            <a:ext cx="78906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Once you create an object and add data to it, that data will persist as long as the </a:t>
            </a:r>
            <a:r>
              <a:rPr lang="en"/>
              <a:t>object</a:t>
            </a:r>
            <a:r>
              <a:rPr lang="en"/>
              <a:t> is alive, it’s also easy to modify.</a:t>
            </a:r>
            <a:endParaRPr/>
          </a:p>
        </p:txBody>
      </p:sp>
      <p:pic>
        <p:nvPicPr>
          <p:cNvPr id="153" name="Google Shape;153;p28"/>
          <p:cNvPicPr preferRelativeResize="0"/>
          <p:nvPr/>
        </p:nvPicPr>
        <p:blipFill>
          <a:blip r:embed="rId3">
            <a:alphaModFix/>
          </a:blip>
          <a:stretch>
            <a:fillRect/>
          </a:stretch>
        </p:blipFill>
        <p:spPr>
          <a:xfrm>
            <a:off x="473763" y="1994675"/>
            <a:ext cx="8196474" cy="502049"/>
          </a:xfrm>
          <a:prstGeom prst="rect">
            <a:avLst/>
          </a:prstGeom>
          <a:noFill/>
          <a:ln>
            <a:noFill/>
          </a:ln>
        </p:spPr>
      </p:pic>
      <p:pic>
        <p:nvPicPr>
          <p:cNvPr id="154" name="Google Shape;154;p28"/>
          <p:cNvPicPr preferRelativeResize="0"/>
          <p:nvPr/>
        </p:nvPicPr>
        <p:blipFill>
          <a:blip r:embed="rId4">
            <a:alphaModFix/>
          </a:blip>
          <a:stretch>
            <a:fillRect/>
          </a:stretch>
        </p:blipFill>
        <p:spPr>
          <a:xfrm>
            <a:off x="1562600" y="3284925"/>
            <a:ext cx="6091525" cy="116087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 name="Shape 158"/>
        <p:cNvGrpSpPr/>
        <p:nvPr/>
      </p:nvGrpSpPr>
      <p:grpSpPr>
        <a:xfrm>
          <a:off x="0" y="0"/>
          <a:ext cx="0" cy="0"/>
          <a:chOff x="0" y="0"/>
          <a:chExt cx="0" cy="0"/>
        </a:xfrm>
      </p:grpSpPr>
      <p:sp>
        <p:nvSpPr>
          <p:cNvPr id="159" name="Google Shape;159;p2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Summary</a:t>
            </a:r>
            <a:endParaRPr/>
          </a:p>
        </p:txBody>
      </p:sp>
      <p:sp>
        <p:nvSpPr>
          <p:cNvPr id="160" name="Google Shape;160;p29"/>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Classes let you </a:t>
            </a:r>
            <a:r>
              <a:rPr lang="en"/>
              <a:t>simplify your code (and hence, do more complex things).</a:t>
            </a:r>
            <a:endParaRPr/>
          </a:p>
          <a:p>
            <a:pPr indent="-342900" lvl="0" marL="457200" rtl="0" algn="l">
              <a:spcBef>
                <a:spcPts val="0"/>
              </a:spcBef>
              <a:spcAft>
                <a:spcPts val="0"/>
              </a:spcAft>
              <a:buSzPts val="1800"/>
              <a:buChar char="●"/>
            </a:pPr>
            <a:r>
              <a:rPr lang="en"/>
              <a:t>Classes provide meaningful (semantic) objects to centre your code around.</a:t>
            </a:r>
            <a:endParaRPr/>
          </a:p>
          <a:p>
            <a:pPr indent="-342900" lvl="0" marL="457200" rtl="0" algn="l">
              <a:spcBef>
                <a:spcPts val="0"/>
              </a:spcBef>
              <a:spcAft>
                <a:spcPts val="0"/>
              </a:spcAft>
              <a:buSzPts val="1800"/>
              <a:buChar char="●"/>
            </a:pPr>
            <a:r>
              <a:rPr lang="en"/>
              <a:t>Classes have state, and persist without being passed around.</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sp>
        <p:nvSpPr>
          <p:cNvPr id="165" name="Google Shape;165;p30"/>
          <p:cNvSpPr txBox="1"/>
          <p:nvPr>
            <p:ph type="title"/>
          </p:nvPr>
        </p:nvSpPr>
        <p:spPr>
          <a:xfrm>
            <a:off x="311700" y="1912950"/>
            <a:ext cx="8520600" cy="1317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lang="en" sz="6400"/>
              <a:t>Thoughts?</a:t>
            </a:r>
            <a:endParaRPr sz="6400"/>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id="170" name="Google Shape;170;p3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Practical exercises - setup</a:t>
            </a:r>
            <a:endParaRPr/>
          </a:p>
        </p:txBody>
      </p:sp>
      <p:sp>
        <p:nvSpPr>
          <p:cNvPr id="171" name="Google Shape;171;p31"/>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10832" lvl="0" marL="457200" rtl="0" algn="l">
              <a:lnSpc>
                <a:spcPct val="95000"/>
              </a:lnSpc>
              <a:spcBef>
                <a:spcPts val="0"/>
              </a:spcBef>
              <a:spcAft>
                <a:spcPts val="0"/>
              </a:spcAft>
              <a:buClr>
                <a:schemeClr val="dk1"/>
              </a:buClr>
              <a:buSzPts val="1295"/>
              <a:buAutoNum type="arabicPeriod"/>
            </a:pPr>
            <a:r>
              <a:rPr lang="en" sz="1295">
                <a:solidFill>
                  <a:schemeClr val="dk1"/>
                </a:solidFill>
              </a:rPr>
              <a:t>Install miniconda</a:t>
            </a:r>
            <a:endParaRPr sz="1295">
              <a:solidFill>
                <a:schemeClr val="dk1"/>
              </a:solidFill>
            </a:endParaRPr>
          </a:p>
          <a:p>
            <a:pPr indent="-310832" lvl="1" marL="914400" rtl="0" algn="l">
              <a:lnSpc>
                <a:spcPct val="95000"/>
              </a:lnSpc>
              <a:spcBef>
                <a:spcPts val="0"/>
              </a:spcBef>
              <a:spcAft>
                <a:spcPts val="0"/>
              </a:spcAft>
              <a:buClr>
                <a:schemeClr val="dk1"/>
              </a:buClr>
              <a:buSzPts val="1295"/>
              <a:buAutoNum type="alphaLcPeriod"/>
            </a:pPr>
            <a:r>
              <a:rPr lang="en" sz="1295">
                <a:solidFill>
                  <a:schemeClr val="dk1"/>
                </a:solidFill>
              </a:rPr>
              <a:t>wget</a:t>
            </a:r>
            <a:r>
              <a:rPr lang="en" sz="1295">
                <a:solidFill>
                  <a:schemeClr val="dk1"/>
                </a:solidFill>
                <a:uFill>
                  <a:noFill/>
                </a:uFill>
                <a:hlinkClick r:id="rId3">
                  <a:extLst>
                    <a:ext uri="{A12FA001-AC4F-418D-AE19-62706E023703}">
                      <ahyp:hlinkClr val="tx"/>
                    </a:ext>
                  </a:extLst>
                </a:hlinkClick>
              </a:rPr>
              <a:t> </a:t>
            </a:r>
            <a:r>
              <a:rPr lang="en" sz="1295" u="sng">
                <a:solidFill>
                  <a:schemeClr val="hlink"/>
                </a:solidFill>
                <a:hlinkClick r:id="rId4"/>
              </a:rPr>
              <a:t>https://repo.anaconda.com/miniconda/Miniconda3-latest-Linux-x86_64.sh</a:t>
            </a:r>
            <a:endParaRPr sz="1295" u="sng">
              <a:solidFill>
                <a:schemeClr val="hlink"/>
              </a:solidFill>
            </a:endParaRPr>
          </a:p>
          <a:p>
            <a:pPr indent="-310832" lvl="1" marL="914400" rtl="0" algn="l">
              <a:lnSpc>
                <a:spcPct val="95000"/>
              </a:lnSpc>
              <a:spcBef>
                <a:spcPts val="0"/>
              </a:spcBef>
              <a:spcAft>
                <a:spcPts val="0"/>
              </a:spcAft>
              <a:buClr>
                <a:schemeClr val="dk1"/>
              </a:buClr>
              <a:buSzPts val="1295"/>
              <a:buAutoNum type="alphaLcPeriod"/>
            </a:pPr>
            <a:r>
              <a:rPr lang="en" sz="1295">
                <a:solidFill>
                  <a:schemeClr val="dk1"/>
                </a:solidFill>
              </a:rPr>
              <a:t>bash Miniconda3-latest-Linux-x86_64.sh</a:t>
            </a:r>
            <a:endParaRPr sz="1295">
              <a:solidFill>
                <a:schemeClr val="dk1"/>
              </a:solidFill>
            </a:endParaRPr>
          </a:p>
          <a:p>
            <a:pPr indent="-310832" lvl="0" marL="457200" rtl="0" algn="l">
              <a:lnSpc>
                <a:spcPct val="95000"/>
              </a:lnSpc>
              <a:spcBef>
                <a:spcPts val="0"/>
              </a:spcBef>
              <a:spcAft>
                <a:spcPts val="0"/>
              </a:spcAft>
              <a:buClr>
                <a:schemeClr val="dk1"/>
              </a:buClr>
              <a:buSzPts val="1295"/>
              <a:buAutoNum type="arabicPeriod"/>
            </a:pPr>
            <a:r>
              <a:rPr lang="en" sz="1295">
                <a:solidFill>
                  <a:schemeClr val="dk1"/>
                </a:solidFill>
              </a:rPr>
              <a:t>Set libmamba as the default solver</a:t>
            </a:r>
            <a:endParaRPr sz="1295">
              <a:solidFill>
                <a:schemeClr val="dk1"/>
              </a:solidFill>
            </a:endParaRPr>
          </a:p>
          <a:p>
            <a:pPr indent="-310832" lvl="1" marL="914400" rtl="0" algn="l">
              <a:lnSpc>
                <a:spcPct val="95000"/>
              </a:lnSpc>
              <a:spcBef>
                <a:spcPts val="0"/>
              </a:spcBef>
              <a:spcAft>
                <a:spcPts val="0"/>
              </a:spcAft>
              <a:buClr>
                <a:schemeClr val="dk1"/>
              </a:buClr>
              <a:buSzPts val="1295"/>
              <a:buAutoNum type="alphaLcPeriod"/>
            </a:pPr>
            <a:r>
              <a:rPr lang="en" sz="1295" u="sng">
                <a:solidFill>
                  <a:schemeClr val="hlink"/>
                </a:solidFill>
                <a:hlinkClick r:id="rId5"/>
              </a:rPr>
              <a:t>https://www.anaconda.com/blog/a-faster-conda-for-a-growing-community</a:t>
            </a:r>
            <a:endParaRPr sz="1295" u="sng">
              <a:solidFill>
                <a:schemeClr val="hlink"/>
              </a:solidFill>
            </a:endParaRPr>
          </a:p>
          <a:p>
            <a:pPr indent="-310832" lvl="1" marL="914400" rtl="0" algn="l">
              <a:lnSpc>
                <a:spcPct val="95000"/>
              </a:lnSpc>
              <a:spcBef>
                <a:spcPts val="0"/>
              </a:spcBef>
              <a:spcAft>
                <a:spcPts val="0"/>
              </a:spcAft>
              <a:buClr>
                <a:schemeClr val="dk1"/>
              </a:buClr>
              <a:buSzPts val="1295"/>
              <a:buAutoNum type="alphaLcPeriod"/>
            </a:pPr>
            <a:r>
              <a:rPr lang="en" sz="1295">
                <a:solidFill>
                  <a:srgbClr val="0B2227"/>
                </a:solidFill>
              </a:rPr>
              <a:t>conda update -n base conda</a:t>
            </a:r>
            <a:endParaRPr sz="1295">
              <a:solidFill>
                <a:srgbClr val="0B2227"/>
              </a:solidFill>
            </a:endParaRPr>
          </a:p>
          <a:p>
            <a:pPr indent="-310832" lvl="1" marL="914400" rtl="0" algn="l">
              <a:lnSpc>
                <a:spcPct val="95000"/>
              </a:lnSpc>
              <a:spcBef>
                <a:spcPts val="0"/>
              </a:spcBef>
              <a:spcAft>
                <a:spcPts val="0"/>
              </a:spcAft>
              <a:buClr>
                <a:schemeClr val="dk1"/>
              </a:buClr>
              <a:buSzPts val="1295"/>
              <a:buAutoNum type="alphaLcPeriod"/>
            </a:pPr>
            <a:r>
              <a:rPr lang="en" sz="1295">
                <a:solidFill>
                  <a:srgbClr val="0B2227"/>
                </a:solidFill>
              </a:rPr>
              <a:t>conda install -n base conda-libmamba-solver</a:t>
            </a:r>
            <a:endParaRPr sz="1295">
              <a:solidFill>
                <a:srgbClr val="0B2227"/>
              </a:solidFill>
            </a:endParaRPr>
          </a:p>
          <a:p>
            <a:pPr indent="-310832" lvl="1" marL="914400" rtl="0" algn="l">
              <a:lnSpc>
                <a:spcPct val="95000"/>
              </a:lnSpc>
              <a:spcBef>
                <a:spcPts val="0"/>
              </a:spcBef>
              <a:spcAft>
                <a:spcPts val="0"/>
              </a:spcAft>
              <a:buClr>
                <a:schemeClr val="dk1"/>
              </a:buClr>
              <a:buSzPts val="1295"/>
              <a:buAutoNum type="alphaLcPeriod"/>
            </a:pPr>
            <a:r>
              <a:rPr lang="en" sz="1295">
                <a:solidFill>
                  <a:srgbClr val="0B2227"/>
                </a:solidFill>
              </a:rPr>
              <a:t>conda config --set solver libmamba</a:t>
            </a:r>
            <a:endParaRPr sz="1295">
              <a:solidFill>
                <a:srgbClr val="0B2227"/>
              </a:solidFill>
            </a:endParaRPr>
          </a:p>
          <a:p>
            <a:pPr indent="-310832" lvl="0" marL="457200" rtl="0" algn="l">
              <a:lnSpc>
                <a:spcPct val="95000"/>
              </a:lnSpc>
              <a:spcBef>
                <a:spcPts val="0"/>
              </a:spcBef>
              <a:spcAft>
                <a:spcPts val="0"/>
              </a:spcAft>
              <a:buClr>
                <a:schemeClr val="dk1"/>
              </a:buClr>
              <a:buSzPts val="1295"/>
              <a:buAutoNum type="arabicPeriod"/>
            </a:pPr>
            <a:r>
              <a:rPr lang="en" sz="1295">
                <a:solidFill>
                  <a:srgbClr val="0B2227"/>
                </a:solidFill>
              </a:rPr>
              <a:t>Set channel priorites</a:t>
            </a:r>
            <a:endParaRPr sz="1295">
              <a:solidFill>
                <a:srgbClr val="0B2227"/>
              </a:solidFill>
            </a:endParaRPr>
          </a:p>
          <a:p>
            <a:pPr indent="-310832" lvl="1" marL="914400" rtl="0" algn="l">
              <a:lnSpc>
                <a:spcPct val="95000"/>
              </a:lnSpc>
              <a:spcBef>
                <a:spcPts val="0"/>
              </a:spcBef>
              <a:spcAft>
                <a:spcPts val="0"/>
              </a:spcAft>
              <a:buClr>
                <a:srgbClr val="0B2227"/>
              </a:buClr>
              <a:buSzPts val="1295"/>
              <a:buFont typeface="Arial"/>
              <a:buAutoNum type="alphaLcParenR"/>
            </a:pPr>
            <a:r>
              <a:rPr lang="en" sz="1295" u="sng">
                <a:solidFill>
                  <a:schemeClr val="hlink"/>
                </a:solidFill>
                <a:hlinkClick r:id="rId6"/>
              </a:rPr>
              <a:t>https://bioconda.github.io/</a:t>
            </a:r>
            <a:endParaRPr sz="1295" u="sng">
              <a:solidFill>
                <a:schemeClr val="hlink"/>
              </a:solidFill>
            </a:endParaRPr>
          </a:p>
          <a:p>
            <a:pPr indent="-310832" lvl="1" marL="914400" rtl="0" algn="l">
              <a:lnSpc>
                <a:spcPct val="95000"/>
              </a:lnSpc>
              <a:spcBef>
                <a:spcPts val="0"/>
              </a:spcBef>
              <a:spcAft>
                <a:spcPts val="0"/>
              </a:spcAft>
              <a:buClr>
                <a:srgbClr val="0B2227"/>
              </a:buClr>
              <a:buSzPts val="1295"/>
              <a:buFont typeface="Arial"/>
              <a:buAutoNum type="alphaLcParenR"/>
            </a:pPr>
            <a:r>
              <a:rPr lang="en" sz="1295">
                <a:solidFill>
                  <a:srgbClr val="0B2227"/>
                </a:solidFill>
              </a:rPr>
              <a:t>conda config --add channels defaults</a:t>
            </a:r>
            <a:endParaRPr sz="1295">
              <a:solidFill>
                <a:srgbClr val="0B2227"/>
              </a:solidFill>
            </a:endParaRPr>
          </a:p>
          <a:p>
            <a:pPr indent="-310832" lvl="1" marL="914400" rtl="0" algn="l">
              <a:lnSpc>
                <a:spcPct val="95000"/>
              </a:lnSpc>
              <a:spcBef>
                <a:spcPts val="0"/>
              </a:spcBef>
              <a:spcAft>
                <a:spcPts val="0"/>
              </a:spcAft>
              <a:buClr>
                <a:schemeClr val="dk1"/>
              </a:buClr>
              <a:buSzPts val="1295"/>
              <a:buFont typeface="Arial"/>
              <a:buAutoNum type="alphaLcParenR"/>
            </a:pPr>
            <a:r>
              <a:rPr lang="en" sz="1295">
                <a:solidFill>
                  <a:schemeClr val="dk1"/>
                </a:solidFill>
              </a:rPr>
              <a:t>conda config --add channels bioconda</a:t>
            </a:r>
            <a:endParaRPr sz="1295">
              <a:solidFill>
                <a:schemeClr val="dk1"/>
              </a:solidFill>
            </a:endParaRPr>
          </a:p>
          <a:p>
            <a:pPr indent="-310832" lvl="1" marL="914400" rtl="0" algn="l">
              <a:lnSpc>
                <a:spcPct val="95000"/>
              </a:lnSpc>
              <a:spcBef>
                <a:spcPts val="0"/>
              </a:spcBef>
              <a:spcAft>
                <a:spcPts val="0"/>
              </a:spcAft>
              <a:buClr>
                <a:schemeClr val="dk1"/>
              </a:buClr>
              <a:buSzPts val="1295"/>
              <a:buFont typeface="Arial"/>
              <a:buAutoNum type="alphaLcParenR"/>
            </a:pPr>
            <a:r>
              <a:rPr lang="en" sz="1295">
                <a:solidFill>
                  <a:schemeClr val="dk1"/>
                </a:solidFill>
              </a:rPr>
              <a:t>conda config --add channels conda-forge</a:t>
            </a:r>
            <a:endParaRPr sz="1295">
              <a:solidFill>
                <a:schemeClr val="dk1"/>
              </a:solidFill>
            </a:endParaRPr>
          </a:p>
          <a:p>
            <a:pPr indent="-310832" lvl="1" marL="914400" rtl="0" algn="l">
              <a:lnSpc>
                <a:spcPct val="95000"/>
              </a:lnSpc>
              <a:spcBef>
                <a:spcPts val="0"/>
              </a:spcBef>
              <a:spcAft>
                <a:spcPts val="0"/>
              </a:spcAft>
              <a:buClr>
                <a:schemeClr val="dk1"/>
              </a:buClr>
              <a:buSzPts val="1295"/>
              <a:buFont typeface="Arial"/>
              <a:buAutoNum type="alphaLcParenR"/>
            </a:pPr>
            <a:r>
              <a:rPr lang="en" sz="1295">
                <a:solidFill>
                  <a:schemeClr val="dk1"/>
                </a:solidFill>
              </a:rPr>
              <a:t>conda config --set channel_priority strict</a:t>
            </a:r>
            <a:endParaRPr sz="1295"/>
          </a:p>
          <a:p>
            <a:pPr indent="-310832" lvl="0" marL="457200" rtl="0" algn="l">
              <a:lnSpc>
                <a:spcPct val="95000"/>
              </a:lnSpc>
              <a:spcBef>
                <a:spcPts val="0"/>
              </a:spcBef>
              <a:spcAft>
                <a:spcPts val="0"/>
              </a:spcAft>
              <a:buClr>
                <a:schemeClr val="dk1"/>
              </a:buClr>
              <a:buSzPts val="1295"/>
              <a:buAutoNum type="arabicPeriod"/>
            </a:pPr>
            <a:r>
              <a:rPr lang="en" sz="1295">
                <a:solidFill>
                  <a:schemeClr val="dk1"/>
                </a:solidFill>
              </a:rPr>
              <a:t>Create a conda environment with a recent version of python</a:t>
            </a:r>
            <a:endParaRPr sz="1295">
              <a:solidFill>
                <a:schemeClr val="dk1"/>
              </a:solidFill>
            </a:endParaRPr>
          </a:p>
          <a:p>
            <a:pPr indent="0" lvl="0" marL="457200" rtl="0" algn="l">
              <a:lnSpc>
                <a:spcPct val="95000"/>
              </a:lnSpc>
              <a:spcBef>
                <a:spcPts val="1200"/>
              </a:spcBef>
              <a:spcAft>
                <a:spcPts val="1200"/>
              </a:spcAft>
              <a:buSzPts val="1018"/>
              <a:buNone/>
            </a:pPr>
            <a:r>
              <a:t/>
            </a:r>
            <a:endParaRPr sz="1665"/>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sp>
        <p:nvSpPr>
          <p:cNvPr id="60" name="Google Shape;60;p1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Pre-requisites</a:t>
            </a:r>
            <a:endParaRPr/>
          </a:p>
        </p:txBody>
      </p:sp>
      <p:sp>
        <p:nvSpPr>
          <p:cNvPr id="61" name="Google Shape;61;p1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You should be very familiar with the standard Python data structures/types e.g. lists, dictionaries etc.</a:t>
            </a:r>
            <a:endParaRPr/>
          </a:p>
          <a:p>
            <a:pPr indent="0" lvl="0" marL="0" rtl="0" algn="l">
              <a:spcBef>
                <a:spcPts val="1200"/>
              </a:spcBef>
              <a:spcAft>
                <a:spcPts val="0"/>
              </a:spcAft>
              <a:buNone/>
            </a:pPr>
            <a:r>
              <a:rPr lang="en"/>
              <a:t>You should be familiar with dicts within dicts within dicts (i.e. dictionaries where the value is another dictionary).</a:t>
            </a:r>
            <a:endParaRPr/>
          </a:p>
          <a:p>
            <a:pPr indent="0" lvl="0" marL="0" rtl="0" algn="l">
              <a:spcBef>
                <a:spcPts val="1200"/>
              </a:spcBef>
              <a:spcAft>
                <a:spcPts val="1200"/>
              </a:spcAft>
              <a:buNone/>
            </a:pPr>
            <a:r>
              <a:rPr lang="en"/>
              <a:t>You should use functions in most scripts you write.</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sp>
        <p:nvSpPr>
          <p:cNvPr id="176" name="Google Shape;176;p3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Practical exercise 1 (30-60 mins)</a:t>
            </a:r>
            <a:endParaRPr/>
          </a:p>
        </p:txBody>
      </p:sp>
      <p:sp>
        <p:nvSpPr>
          <p:cNvPr id="177" name="Google Shape;177;p32"/>
          <p:cNvSpPr txBox="1"/>
          <p:nvPr>
            <p:ph idx="1" type="body"/>
          </p:nvPr>
        </p:nvSpPr>
        <p:spPr>
          <a:xfrm>
            <a:off x="311700" y="1152475"/>
            <a:ext cx="8520600" cy="3416400"/>
          </a:xfrm>
          <a:prstGeom prst="rect">
            <a:avLst/>
          </a:prstGeom>
        </p:spPr>
        <p:txBody>
          <a:bodyPr anchorCtr="0" anchor="t" bIns="91425" lIns="91425" spcFirstLastPara="1" rIns="91425" wrap="square" tIns="91425">
            <a:normAutofit lnSpcReduction="10000"/>
          </a:bodyPr>
          <a:lstStyle/>
          <a:p>
            <a:pPr indent="0" lvl="0" marL="0" rtl="0" algn="l">
              <a:spcBef>
                <a:spcPts val="0"/>
              </a:spcBef>
              <a:spcAft>
                <a:spcPts val="0"/>
              </a:spcAft>
              <a:buNone/>
            </a:pPr>
            <a:r>
              <a:rPr lang="en"/>
              <a:t>Create a class of your choice (e.g. </a:t>
            </a:r>
            <a:r>
              <a:rPr lang="en"/>
              <a:t>superheroes</a:t>
            </a:r>
            <a:r>
              <a:rPr lang="en"/>
              <a:t>, dogs, footballers, politicians, musicians), with appropriate attributes.</a:t>
            </a:r>
            <a:endParaRPr/>
          </a:p>
          <a:p>
            <a:pPr indent="0" lvl="0" marL="0" rtl="0" algn="l">
              <a:spcBef>
                <a:spcPts val="1200"/>
              </a:spcBef>
              <a:spcAft>
                <a:spcPts val="0"/>
              </a:spcAft>
              <a:buNone/>
            </a:pPr>
            <a:r>
              <a:t/>
            </a:r>
            <a:endParaRPr/>
          </a:p>
          <a:p>
            <a:pPr indent="0" lvl="0" marL="0" rtl="0" algn="l">
              <a:spcBef>
                <a:spcPts val="1200"/>
              </a:spcBef>
              <a:spcAft>
                <a:spcPts val="0"/>
              </a:spcAft>
              <a:buNone/>
            </a:pPr>
            <a:r>
              <a:rPr lang="en"/>
              <a:t>Instantiate 3-4 instances of that class with different attributes.</a:t>
            </a:r>
            <a:endParaRPr/>
          </a:p>
          <a:p>
            <a:pPr indent="0" lvl="0" marL="0" rtl="0" algn="l">
              <a:spcBef>
                <a:spcPts val="1200"/>
              </a:spcBef>
              <a:spcAft>
                <a:spcPts val="0"/>
              </a:spcAft>
              <a:buNone/>
            </a:pPr>
            <a:r>
              <a:t/>
            </a:r>
            <a:endParaRPr/>
          </a:p>
          <a:p>
            <a:pPr indent="0" lvl="0" marL="0" rtl="0" algn="l">
              <a:spcBef>
                <a:spcPts val="1200"/>
              </a:spcBef>
              <a:spcAft>
                <a:spcPts val="1200"/>
              </a:spcAft>
              <a:buNone/>
            </a:pPr>
            <a:r>
              <a:rPr lang="en"/>
              <a:t>Stretch goal - have one of the attributes be instances of another class (e.g. the place_of_birth attribute of the scientists in the example code). Code an example that takes advantage of class objects having state (e.g. like updating the USA population in the example code).</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sp>
        <p:nvSpPr>
          <p:cNvPr id="182" name="Google Shape;182;p33"/>
          <p:cNvSpPr txBox="1"/>
          <p:nvPr>
            <p:ph type="title"/>
          </p:nvPr>
        </p:nvSpPr>
        <p:spPr>
          <a:xfrm>
            <a:off x="311700" y="1974150"/>
            <a:ext cx="8520600" cy="11952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6400"/>
              <a:t>Lunch break?</a:t>
            </a:r>
            <a:endParaRPr sz="6400"/>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sp>
        <p:nvSpPr>
          <p:cNvPr id="187" name="Google Shape;187;p34"/>
          <p:cNvSpPr txBox="1"/>
          <p:nvPr>
            <p:ph type="title"/>
          </p:nvPr>
        </p:nvSpPr>
        <p:spPr>
          <a:xfrm>
            <a:off x="311700" y="13345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Practical exercise 2 - 2-3 hours</a:t>
            </a:r>
            <a:endParaRPr/>
          </a:p>
          <a:p>
            <a:pPr indent="0" lvl="0" marL="0" rtl="0" algn="l">
              <a:spcBef>
                <a:spcPts val="0"/>
              </a:spcBef>
              <a:spcAft>
                <a:spcPts val="0"/>
              </a:spcAft>
              <a:buClr>
                <a:schemeClr val="dk1"/>
              </a:buClr>
              <a:buSzPct val="39285"/>
              <a:buFont typeface="Arial"/>
              <a:buNone/>
            </a:pPr>
            <a:r>
              <a:t/>
            </a:r>
            <a:endParaRPr/>
          </a:p>
        </p:txBody>
      </p:sp>
      <p:sp>
        <p:nvSpPr>
          <p:cNvPr id="188" name="Google Shape;188;p34"/>
          <p:cNvSpPr txBox="1"/>
          <p:nvPr>
            <p:ph idx="1" type="body"/>
          </p:nvPr>
        </p:nvSpPr>
        <p:spPr>
          <a:xfrm>
            <a:off x="352475" y="743850"/>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We have some data on antibiotic resistance genes detected in 2079 </a:t>
            </a:r>
            <a:r>
              <a:rPr i="1" lang="en"/>
              <a:t>Salmonella</a:t>
            </a:r>
            <a:r>
              <a:rPr lang="en"/>
              <a:t> Typhi genomes.</a:t>
            </a:r>
            <a:endParaRPr/>
          </a:p>
          <a:p>
            <a:pPr indent="-317500" lvl="1" marL="914400" rtl="0" algn="l">
              <a:spcBef>
                <a:spcPts val="0"/>
              </a:spcBef>
              <a:spcAft>
                <a:spcPts val="0"/>
              </a:spcAft>
              <a:buSzPts val="1400"/>
              <a:buChar char="○"/>
            </a:pPr>
            <a:r>
              <a:rPr lang="en" u="sng">
                <a:solidFill>
                  <a:schemeClr val="hlink"/>
                </a:solidFill>
                <a:hlinkClick r:id="rId3"/>
              </a:rPr>
              <a:t>https://tinyurl.com/52vtap6t</a:t>
            </a:r>
            <a:r>
              <a:rPr lang="en"/>
              <a:t> - link to download the training data.</a:t>
            </a:r>
            <a:endParaRPr/>
          </a:p>
          <a:p>
            <a:pPr indent="-342900" lvl="0" marL="457200" rtl="0" algn="l">
              <a:spcBef>
                <a:spcPts val="0"/>
              </a:spcBef>
              <a:spcAft>
                <a:spcPts val="0"/>
              </a:spcAft>
              <a:buSzPts val="1800"/>
              <a:buChar char="●"/>
            </a:pPr>
            <a:r>
              <a:rPr lang="en"/>
              <a:t>The aim is to read in this data, parse it, and make two different output tables (next page)</a:t>
            </a:r>
            <a:endParaRPr/>
          </a:p>
          <a:p>
            <a:pPr indent="-342900" lvl="0" marL="457200" rtl="0" algn="l">
              <a:spcBef>
                <a:spcPts val="0"/>
              </a:spcBef>
              <a:spcAft>
                <a:spcPts val="0"/>
              </a:spcAft>
              <a:buSzPts val="1800"/>
              <a:buChar char="●"/>
            </a:pPr>
            <a:r>
              <a:rPr lang="en"/>
              <a:t>Do this twice in two separate script files - once </a:t>
            </a:r>
            <a:r>
              <a:rPr lang="en"/>
              <a:t>without</a:t>
            </a:r>
            <a:r>
              <a:rPr lang="en"/>
              <a:t> using classes and then again using classes</a:t>
            </a:r>
            <a:endParaRPr/>
          </a:p>
        </p:txBody>
      </p:sp>
      <p:sp>
        <p:nvSpPr>
          <p:cNvPr id="189" name="Google Shape;189;p34"/>
          <p:cNvSpPr txBox="1"/>
          <p:nvPr/>
        </p:nvSpPr>
        <p:spPr>
          <a:xfrm>
            <a:off x="311700" y="4695175"/>
            <a:ext cx="7619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Genes column format = (prot_mut-ref_mut:percent_covg:depth)</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sp>
        <p:nvSpPr>
          <p:cNvPr id="194" name="Google Shape;194;p3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Practical exercise 2 - 2-3 hours</a:t>
            </a:r>
            <a:endParaRPr/>
          </a:p>
        </p:txBody>
      </p:sp>
      <p:pic>
        <p:nvPicPr>
          <p:cNvPr id="195" name="Google Shape;195;p35"/>
          <p:cNvPicPr preferRelativeResize="0"/>
          <p:nvPr/>
        </p:nvPicPr>
        <p:blipFill>
          <a:blip r:embed="rId3">
            <a:alphaModFix/>
          </a:blip>
          <a:stretch>
            <a:fillRect/>
          </a:stretch>
        </p:blipFill>
        <p:spPr>
          <a:xfrm>
            <a:off x="940983" y="1167200"/>
            <a:ext cx="7262025" cy="3386959"/>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p3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Practical exercise 2 - </a:t>
            </a:r>
            <a:r>
              <a:rPr lang="en"/>
              <a:t>2-3 hours</a:t>
            </a:r>
            <a:endParaRPr/>
          </a:p>
        </p:txBody>
      </p:sp>
      <p:pic>
        <p:nvPicPr>
          <p:cNvPr id="201" name="Google Shape;201;p36"/>
          <p:cNvPicPr preferRelativeResize="0"/>
          <p:nvPr/>
        </p:nvPicPr>
        <p:blipFill>
          <a:blip r:embed="rId3">
            <a:alphaModFix/>
          </a:blip>
          <a:stretch>
            <a:fillRect/>
          </a:stretch>
        </p:blipFill>
        <p:spPr>
          <a:xfrm>
            <a:off x="211425" y="1557025"/>
            <a:ext cx="8802625" cy="572700"/>
          </a:xfrm>
          <a:prstGeom prst="rect">
            <a:avLst/>
          </a:prstGeom>
          <a:noFill/>
          <a:ln>
            <a:noFill/>
          </a:ln>
        </p:spPr>
      </p:pic>
      <p:pic>
        <p:nvPicPr>
          <p:cNvPr id="202" name="Google Shape;202;p36"/>
          <p:cNvPicPr preferRelativeResize="0"/>
          <p:nvPr/>
        </p:nvPicPr>
        <p:blipFill>
          <a:blip r:embed="rId4">
            <a:alphaModFix/>
          </a:blip>
          <a:stretch>
            <a:fillRect/>
          </a:stretch>
        </p:blipFill>
        <p:spPr>
          <a:xfrm>
            <a:off x="284813" y="2999612"/>
            <a:ext cx="8574375" cy="1717625"/>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6" name="Shape 206"/>
        <p:cNvGrpSpPr/>
        <p:nvPr/>
      </p:nvGrpSpPr>
      <p:grpSpPr>
        <a:xfrm>
          <a:off x="0" y="0"/>
          <a:ext cx="0" cy="0"/>
          <a:chOff x="0" y="0"/>
          <a:chExt cx="0" cy="0"/>
        </a:xfrm>
      </p:grpSpPr>
      <p:sp>
        <p:nvSpPr>
          <p:cNvPr id="207" name="Google Shape;207;p3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Practical exercise 3 - 30-60 minutes</a:t>
            </a:r>
            <a:endParaRPr/>
          </a:p>
        </p:txBody>
      </p:sp>
      <p:sp>
        <p:nvSpPr>
          <p:cNvPr id="208" name="Google Shape;208;p37"/>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Implement a DNA class with a reverse complement method.</a:t>
            </a:r>
            <a:endParaRPr/>
          </a:p>
          <a:p>
            <a:pPr indent="0" lvl="0" marL="0" rtl="0" algn="l">
              <a:spcBef>
                <a:spcPts val="1200"/>
              </a:spcBef>
              <a:spcAft>
                <a:spcPts val="1200"/>
              </a:spcAft>
              <a:buNone/>
            </a:pPr>
            <a:r>
              <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sp>
        <p:nvSpPr>
          <p:cNvPr id="213" name="Google Shape;213;p3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Practical exercise - things to review</a:t>
            </a:r>
            <a:endParaRPr/>
          </a:p>
        </p:txBody>
      </p:sp>
      <p:sp>
        <p:nvSpPr>
          <p:cNvPr id="214" name="Google Shape;214;p38"/>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Code review</a:t>
            </a:r>
            <a:endParaRPr/>
          </a:p>
          <a:p>
            <a:pPr indent="-342900" lvl="0" marL="457200" rtl="0" algn="l">
              <a:spcBef>
                <a:spcPts val="0"/>
              </a:spcBef>
              <a:spcAft>
                <a:spcPts val="0"/>
              </a:spcAft>
              <a:buSzPts val="1800"/>
              <a:buChar char="●"/>
            </a:pPr>
            <a:r>
              <a:rPr lang="en"/>
              <a:t>Iterators vs generators (DictReader)</a:t>
            </a:r>
            <a:endParaRPr/>
          </a:p>
          <a:p>
            <a:pPr indent="-342900" lvl="0" marL="457200" rtl="0" algn="l">
              <a:spcBef>
                <a:spcPts val="0"/>
              </a:spcBef>
              <a:spcAft>
                <a:spcPts val="0"/>
              </a:spcAft>
              <a:buSzPts val="1800"/>
              <a:buChar char="●"/>
            </a:pPr>
            <a:r>
              <a:rPr lang="en"/>
              <a:t>Context handlers</a:t>
            </a:r>
            <a:endParaRPr/>
          </a:p>
          <a:p>
            <a:pPr indent="-342900" lvl="0" marL="457200" rtl="0" algn="l">
              <a:spcBef>
                <a:spcPts val="0"/>
              </a:spcBef>
              <a:spcAft>
                <a:spcPts val="0"/>
              </a:spcAft>
              <a:buSzPts val="1800"/>
              <a:buChar char="●"/>
            </a:pPr>
            <a:r>
              <a:rPr lang="en"/>
              <a:t>Modules vs roll your own (csv)</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8" name="Shape 218"/>
        <p:cNvGrpSpPr/>
        <p:nvPr/>
      </p:nvGrpSpPr>
      <p:grpSpPr>
        <a:xfrm>
          <a:off x="0" y="0"/>
          <a:ext cx="0" cy="0"/>
          <a:chOff x="0" y="0"/>
          <a:chExt cx="0" cy="0"/>
        </a:xfrm>
      </p:grpSpPr>
      <p:sp>
        <p:nvSpPr>
          <p:cNvPr id="219" name="Google Shape;219;p3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Criticisms of OOP</a:t>
            </a:r>
            <a:endParaRPr/>
          </a:p>
        </p:txBody>
      </p:sp>
      <p:sp>
        <p:nvSpPr>
          <p:cNvPr id="220" name="Google Shape;220;p39"/>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Lack of re-usability - “You want a banana, you get a gorilla holding a banana”, Joe Armstrong, creator of Erlang.</a:t>
            </a:r>
            <a:endParaRPr/>
          </a:p>
          <a:p>
            <a:pPr indent="-342900" lvl="0" marL="457200" rtl="0" algn="l">
              <a:spcBef>
                <a:spcPts val="0"/>
              </a:spcBef>
              <a:spcAft>
                <a:spcPts val="0"/>
              </a:spcAft>
              <a:buSzPts val="1800"/>
              <a:buChar char="●"/>
            </a:pPr>
            <a:r>
              <a:rPr lang="en"/>
              <a:t>Over-kill for small scripts, although needed for larger projects.</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4" name="Shape 224"/>
        <p:cNvGrpSpPr/>
        <p:nvPr/>
      </p:nvGrpSpPr>
      <p:grpSpPr>
        <a:xfrm>
          <a:off x="0" y="0"/>
          <a:ext cx="0" cy="0"/>
          <a:chOff x="0" y="0"/>
          <a:chExt cx="0" cy="0"/>
        </a:xfrm>
      </p:grpSpPr>
      <p:sp>
        <p:nvSpPr>
          <p:cNvPr id="225" name="Google Shape;225;p40"/>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Are you a “chef” or a “taxonomist”?</a:t>
            </a:r>
            <a:endParaRPr/>
          </a:p>
        </p:txBody>
      </p:sp>
      <p:pic>
        <p:nvPicPr>
          <p:cNvPr id="226" name="Google Shape;226;p40"/>
          <p:cNvPicPr preferRelativeResize="0"/>
          <p:nvPr/>
        </p:nvPicPr>
        <p:blipFill>
          <a:blip r:embed="rId3">
            <a:alphaModFix/>
          </a:blip>
          <a:stretch>
            <a:fillRect/>
          </a:stretch>
        </p:blipFill>
        <p:spPr>
          <a:xfrm>
            <a:off x="5654575" y="1464375"/>
            <a:ext cx="1878125" cy="2817174"/>
          </a:xfrm>
          <a:prstGeom prst="rect">
            <a:avLst/>
          </a:prstGeom>
          <a:noFill/>
          <a:ln>
            <a:noFill/>
          </a:ln>
        </p:spPr>
      </p:pic>
      <p:pic>
        <p:nvPicPr>
          <p:cNvPr id="227" name="Google Shape;227;p40"/>
          <p:cNvPicPr preferRelativeResize="0"/>
          <p:nvPr/>
        </p:nvPicPr>
        <p:blipFill>
          <a:blip r:embed="rId4">
            <a:alphaModFix/>
          </a:blip>
          <a:stretch>
            <a:fillRect/>
          </a:stretch>
        </p:blipFill>
        <p:spPr>
          <a:xfrm>
            <a:off x="951725" y="1666197"/>
            <a:ext cx="3620274" cy="2413525"/>
          </a:xfrm>
          <a:prstGeom prst="rect">
            <a:avLst/>
          </a:prstGeom>
          <a:noFill/>
          <a:ln>
            <a:noFill/>
          </a:ln>
        </p:spPr>
      </p:pic>
      <p:sp>
        <p:nvSpPr>
          <p:cNvPr id="228" name="Google Shape;228;p40"/>
          <p:cNvSpPr txBox="1"/>
          <p:nvPr/>
        </p:nvSpPr>
        <p:spPr>
          <a:xfrm>
            <a:off x="1222700" y="4246850"/>
            <a:ext cx="2828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Chef = Functional programmer</a:t>
            </a:r>
            <a:endParaRPr/>
          </a:p>
        </p:txBody>
      </p:sp>
      <p:sp>
        <p:nvSpPr>
          <p:cNvPr id="229" name="Google Shape;229;p40"/>
          <p:cNvSpPr txBox="1"/>
          <p:nvPr/>
        </p:nvSpPr>
        <p:spPr>
          <a:xfrm>
            <a:off x="5179425" y="4246850"/>
            <a:ext cx="2828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Taxonomist</a:t>
            </a:r>
            <a:r>
              <a:rPr lang="en"/>
              <a:t> = OO programmer</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p4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Inheritance from other classes</a:t>
            </a:r>
            <a:endParaRPr/>
          </a:p>
        </p:txBody>
      </p:sp>
      <p:pic>
        <p:nvPicPr>
          <p:cNvPr id="235" name="Google Shape;235;p41"/>
          <p:cNvPicPr preferRelativeResize="0"/>
          <p:nvPr/>
        </p:nvPicPr>
        <p:blipFill>
          <a:blip r:embed="rId3">
            <a:alphaModFix/>
          </a:blip>
          <a:stretch>
            <a:fillRect/>
          </a:stretch>
        </p:blipFill>
        <p:spPr>
          <a:xfrm>
            <a:off x="2084275" y="1017725"/>
            <a:ext cx="4610966" cy="3820976"/>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 name="Shape 65"/>
        <p:cNvGrpSpPr/>
        <p:nvPr/>
      </p:nvGrpSpPr>
      <p:grpSpPr>
        <a:xfrm>
          <a:off x="0" y="0"/>
          <a:ext cx="0" cy="0"/>
          <a:chOff x="0" y="0"/>
          <a:chExt cx="0" cy="0"/>
        </a:xfrm>
      </p:grpSpPr>
      <p:pic>
        <p:nvPicPr>
          <p:cNvPr id="66" name="Google Shape;66;p15"/>
          <p:cNvPicPr preferRelativeResize="0"/>
          <p:nvPr/>
        </p:nvPicPr>
        <p:blipFill>
          <a:blip r:embed="rId3">
            <a:alphaModFix/>
          </a:blip>
          <a:stretch>
            <a:fillRect/>
          </a:stretch>
        </p:blipFill>
        <p:spPr>
          <a:xfrm>
            <a:off x="1027775" y="799638"/>
            <a:ext cx="7088451" cy="3544225"/>
          </a:xfrm>
          <a:prstGeom prst="rect">
            <a:avLst/>
          </a:prstGeom>
          <a:noFill/>
          <a:ln>
            <a:noFill/>
          </a:ln>
        </p:spPr>
      </p:pic>
      <p:sp>
        <p:nvSpPr>
          <p:cNvPr id="67" name="Google Shape;67;p15"/>
          <p:cNvSpPr txBox="1"/>
          <p:nvPr/>
        </p:nvSpPr>
        <p:spPr>
          <a:xfrm>
            <a:off x="2934500" y="1687300"/>
            <a:ext cx="1491600" cy="615600"/>
          </a:xfrm>
          <a:prstGeom prst="rect">
            <a:avLst/>
          </a:prstGeom>
          <a:solidFill>
            <a:schemeClr val="lt1"/>
          </a:solidFill>
          <a:ln cap="flat" cmpd="sng" w="9525">
            <a:solidFill>
              <a:srgbClr val="5A2A2B"/>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en">
                <a:solidFill>
                  <a:srgbClr val="5A2A2B"/>
                </a:solidFill>
              </a:rPr>
              <a:t>Peak of “</a:t>
            </a:r>
            <a:r>
              <a:rPr lang="en">
                <a:solidFill>
                  <a:srgbClr val="5A2A2B"/>
                </a:solidFill>
              </a:rPr>
              <a:t>Mt Overconfidence”</a:t>
            </a:r>
            <a:endParaRPr>
              <a:solidFill>
                <a:srgbClr val="5A2A2B"/>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9" name="Shape 239"/>
        <p:cNvGrpSpPr/>
        <p:nvPr/>
      </p:nvGrpSpPr>
      <p:grpSpPr>
        <a:xfrm>
          <a:off x="0" y="0"/>
          <a:ext cx="0" cy="0"/>
          <a:chOff x="0" y="0"/>
          <a:chExt cx="0" cy="0"/>
        </a:xfrm>
      </p:grpSpPr>
      <p:sp>
        <p:nvSpPr>
          <p:cNvPr id="240" name="Google Shape;240;p4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Further reading</a:t>
            </a:r>
            <a:endParaRPr/>
          </a:p>
        </p:txBody>
      </p:sp>
      <p:sp>
        <p:nvSpPr>
          <p:cNvPr id="241" name="Google Shape;241;p42"/>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u="sng">
                <a:solidFill>
                  <a:schemeClr val="hlink"/>
                </a:solidFill>
                <a:hlinkClick r:id="rId3"/>
              </a:rPr>
              <a:t>When should I be using classes in Python? - Stack Overflow</a:t>
            </a:r>
            <a:endParaRPr/>
          </a:p>
          <a:p>
            <a:pPr indent="-342900" lvl="0" marL="457200" rtl="0" algn="l">
              <a:spcBef>
                <a:spcPts val="0"/>
              </a:spcBef>
              <a:spcAft>
                <a:spcPts val="0"/>
              </a:spcAft>
              <a:buSzPts val="1800"/>
              <a:buChar char="●"/>
            </a:pPr>
            <a:r>
              <a:rPr lang="en" u="sng">
                <a:solidFill>
                  <a:schemeClr val="hlink"/>
                </a:solidFill>
                <a:hlinkClick r:id="rId4"/>
              </a:rPr>
              <a:t>Object-Oriented Programming (OOP) in Python 3</a:t>
            </a:r>
            <a:endParaRPr/>
          </a:p>
          <a:p>
            <a:pPr indent="-342900" lvl="0" marL="457200" rtl="0" algn="l">
              <a:spcBef>
                <a:spcPts val="0"/>
              </a:spcBef>
              <a:spcAft>
                <a:spcPts val="0"/>
              </a:spcAft>
              <a:buSzPts val="1800"/>
              <a:buChar char="●"/>
            </a:pPr>
            <a:r>
              <a:rPr lang="en" u="sng">
                <a:solidFill>
                  <a:schemeClr val="hlink"/>
                </a:solidFill>
                <a:hlinkClick r:id="rId5"/>
              </a:rPr>
              <a:t>If everyone hates it, why is OOP still so widespread? - Stack Overflow Blog</a:t>
            </a:r>
            <a:endParaRPr/>
          </a:p>
          <a:p>
            <a:pPr indent="-342900" lvl="0" marL="457200" rtl="0" algn="l">
              <a:spcBef>
                <a:spcPts val="0"/>
              </a:spcBef>
              <a:spcAft>
                <a:spcPts val="0"/>
              </a:spcAft>
              <a:buSzPts val="1800"/>
              <a:buChar char="●"/>
            </a:pPr>
            <a:r>
              <a:rPr lang="en" u="sng">
                <a:solidFill>
                  <a:schemeClr val="hlink"/>
                </a:solidFill>
                <a:hlinkClick r:id="rId6"/>
              </a:rPr>
              <a:t>The Fundamentals of Programming · GitHub</a:t>
            </a:r>
            <a:endParaRPr/>
          </a:p>
          <a:p>
            <a:pPr indent="-342900" lvl="0" marL="457200" rtl="0" algn="l">
              <a:spcBef>
                <a:spcPts val="0"/>
              </a:spcBef>
              <a:spcAft>
                <a:spcPts val="0"/>
              </a:spcAft>
              <a:buSzPts val="1800"/>
              <a:buChar char="●"/>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 name="Shape 71"/>
        <p:cNvGrpSpPr/>
        <p:nvPr/>
      </p:nvGrpSpPr>
      <p:grpSpPr>
        <a:xfrm>
          <a:off x="0" y="0"/>
          <a:ext cx="0" cy="0"/>
          <a:chOff x="0" y="0"/>
          <a:chExt cx="0" cy="0"/>
        </a:xfrm>
      </p:grpSpPr>
      <p:sp>
        <p:nvSpPr>
          <p:cNvPr id="72" name="Google Shape;72;p1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Advanced Python</a:t>
            </a:r>
            <a:endParaRPr/>
          </a:p>
        </p:txBody>
      </p:sp>
      <p:sp>
        <p:nvSpPr>
          <p:cNvPr id="73" name="Google Shape;73;p16"/>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AutoNum type="arabicPeriod"/>
            </a:pPr>
            <a:r>
              <a:rPr lang="en"/>
              <a:t>Custom classes</a:t>
            </a:r>
            <a:endParaRPr/>
          </a:p>
          <a:p>
            <a:pPr indent="-342900" lvl="0" marL="457200" rtl="0" algn="l">
              <a:spcBef>
                <a:spcPts val="0"/>
              </a:spcBef>
              <a:spcAft>
                <a:spcPts val="0"/>
              </a:spcAft>
              <a:buSzPts val="1800"/>
              <a:buAutoNum type="arabicPeriod"/>
            </a:pPr>
            <a:r>
              <a:rPr lang="en"/>
              <a:t>How to get to grips with commonly used bioinformatics modules with BioPython as an example.</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sp>
        <p:nvSpPr>
          <p:cNvPr id="78" name="Google Shape;78;p17"/>
          <p:cNvSpPr txBox="1"/>
          <p:nvPr>
            <p:ph type="title"/>
          </p:nvPr>
        </p:nvSpPr>
        <p:spPr>
          <a:xfrm>
            <a:off x="311700" y="2107500"/>
            <a:ext cx="8520600" cy="9285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lang="en" sz="4920"/>
              <a:t>Custom classes</a:t>
            </a:r>
            <a:endParaRPr sz="492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 name="Shape 82"/>
        <p:cNvGrpSpPr/>
        <p:nvPr/>
      </p:nvGrpSpPr>
      <p:grpSpPr>
        <a:xfrm>
          <a:off x="0" y="0"/>
          <a:ext cx="0" cy="0"/>
          <a:chOff x="0" y="0"/>
          <a:chExt cx="0" cy="0"/>
        </a:xfrm>
      </p:grpSpPr>
      <p:sp>
        <p:nvSpPr>
          <p:cNvPr id="83" name="Google Shape;83;p1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Motivating example</a:t>
            </a:r>
            <a:endParaRPr/>
          </a:p>
        </p:txBody>
      </p:sp>
      <p:pic>
        <p:nvPicPr>
          <p:cNvPr id="84" name="Google Shape;84;p18"/>
          <p:cNvPicPr preferRelativeResize="0"/>
          <p:nvPr/>
        </p:nvPicPr>
        <p:blipFill>
          <a:blip r:embed="rId3">
            <a:alphaModFix/>
          </a:blip>
          <a:stretch>
            <a:fillRect/>
          </a:stretch>
        </p:blipFill>
        <p:spPr>
          <a:xfrm>
            <a:off x="311700" y="2355475"/>
            <a:ext cx="8520601" cy="432527"/>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1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Motivating example</a:t>
            </a:r>
            <a:endParaRPr/>
          </a:p>
        </p:txBody>
      </p:sp>
      <p:pic>
        <p:nvPicPr>
          <p:cNvPr id="90" name="Google Shape;90;p19"/>
          <p:cNvPicPr preferRelativeResize="0"/>
          <p:nvPr/>
        </p:nvPicPr>
        <p:blipFill>
          <a:blip r:embed="rId3">
            <a:alphaModFix/>
          </a:blip>
          <a:stretch>
            <a:fillRect/>
          </a:stretch>
        </p:blipFill>
        <p:spPr>
          <a:xfrm>
            <a:off x="152400" y="2123975"/>
            <a:ext cx="8839199" cy="8955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sp>
        <p:nvSpPr>
          <p:cNvPr id="95" name="Google Shape;95;p20"/>
          <p:cNvSpPr txBox="1"/>
          <p:nvPr>
            <p:ph type="title"/>
          </p:nvPr>
        </p:nvSpPr>
        <p:spPr>
          <a:xfrm>
            <a:off x="311700" y="32575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Motivating Example</a:t>
            </a:r>
            <a:endParaRPr/>
          </a:p>
        </p:txBody>
      </p:sp>
      <p:pic>
        <p:nvPicPr>
          <p:cNvPr id="96" name="Google Shape;96;p20"/>
          <p:cNvPicPr preferRelativeResize="0"/>
          <p:nvPr/>
        </p:nvPicPr>
        <p:blipFill>
          <a:blip r:embed="rId3">
            <a:alphaModFix/>
          </a:blip>
          <a:stretch>
            <a:fillRect/>
          </a:stretch>
        </p:blipFill>
        <p:spPr>
          <a:xfrm>
            <a:off x="311700" y="1001275"/>
            <a:ext cx="8520601" cy="3140938"/>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sp>
        <p:nvSpPr>
          <p:cNvPr id="101" name="Google Shape;101;p2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Motivating example</a:t>
            </a:r>
            <a:endParaRPr/>
          </a:p>
        </p:txBody>
      </p:sp>
      <p:pic>
        <p:nvPicPr>
          <p:cNvPr id="102" name="Google Shape;102;p21"/>
          <p:cNvPicPr preferRelativeResize="0"/>
          <p:nvPr/>
        </p:nvPicPr>
        <p:blipFill>
          <a:blip r:embed="rId3">
            <a:alphaModFix/>
          </a:blip>
          <a:stretch>
            <a:fillRect/>
          </a:stretch>
        </p:blipFill>
        <p:spPr>
          <a:xfrm>
            <a:off x="256650" y="1150250"/>
            <a:ext cx="8575648" cy="3820976"/>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